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8" r:id="rId3"/>
    <p:sldId id="257" r:id="rId4"/>
    <p:sldId id="259" r:id="rId5"/>
    <p:sldId id="260" r:id="rId6"/>
    <p:sldId id="262" r:id="rId7"/>
    <p:sldId id="264" r:id="rId8"/>
    <p:sldId id="261" r:id="rId9"/>
    <p:sldId id="263" r:id="rId10"/>
    <p:sldId id="265" r:id="rId11"/>
    <p:sldId id="266" r:id="rId12"/>
  </p:sldIdLst>
  <p:sldSz cx="18288000" cy="10287000"/>
  <p:notesSz cx="6858000" cy="9144000"/>
  <p:embeddedFontLst>
    <p:embeddedFont>
      <p:font typeface="DM Sans" pitchFamily="2" charset="0"/>
      <p:regular r:id="rId14"/>
      <p:bold r:id="rId15"/>
      <p:italic r:id="rId16"/>
      <p:boldItalic r:id="rId17"/>
    </p:embeddedFont>
    <p:embeddedFont>
      <p:font typeface="Segoe UI Black" panose="020B0A02040204020203" pitchFamily="34" charset="0"/>
      <p:bold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929"/>
    <a:srgbClr val="3498DB"/>
    <a:srgbClr val="F9D549"/>
    <a:srgbClr val="853694"/>
    <a:srgbClr val="90AE50"/>
    <a:srgbClr val="92B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03" autoAdjust="0"/>
    <p:restoredTop sz="89294" autoAdjust="0"/>
  </p:normalViewPr>
  <p:slideViewPr>
    <p:cSldViewPr>
      <p:cViewPr>
        <p:scale>
          <a:sx n="33" d="100"/>
          <a:sy n="33" d="100"/>
        </p:scale>
        <p:origin x="1584" y="4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E6DF8-4A51-4884-9F83-774B9E380D9D}" type="datetimeFigureOut">
              <a:rPr lang="en-GB" smtClean="0"/>
              <a:t>13/11/2025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083EC-BBC5-4FFC-B1A8-FF8D6C0312A3}" type="slidenum">
              <a:rPr lang="en-GB" smtClean="0"/>
              <a:t>‹#›</a:t>
            </a:fld>
            <a:endParaRPr lang="en-GB"/>
          </a:p>
        </p:txBody>
      </p:sp>
    </p:spTree>
    <p:extLst>
      <p:ext uri="{BB962C8B-B14F-4D97-AF65-F5344CB8AC3E}">
        <p14:creationId xmlns:p14="http://schemas.microsoft.com/office/powerpoint/2010/main" val="4140438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Ben? does slides 1-4. Alex? does 5-6, Nolan? 7-8, Todd? 9-11</a:t>
            </a:r>
          </a:p>
          <a:p>
            <a:endParaRPr lang="en-US" dirty="0"/>
          </a:p>
          <a:p>
            <a:r>
              <a:rPr lang="en-US" dirty="0"/>
              <a:t>This slide: Introduce the members and the project name “E-Bike Edinburgh”</a:t>
            </a:r>
          </a:p>
          <a:p>
            <a:r>
              <a:rPr lang="en-US" dirty="0"/>
              <a:t>Insert Todd hook element where?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1</a:t>
            </a:fld>
            <a:endParaRPr lang="en-GB"/>
          </a:p>
        </p:txBody>
      </p:sp>
    </p:spTree>
    <p:extLst>
      <p:ext uri="{BB962C8B-B14F-4D97-AF65-F5344CB8AC3E}">
        <p14:creationId xmlns:p14="http://schemas.microsoft.com/office/powerpoint/2010/main" val="3222261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 what we’ve talked about so far. What have we done? Where are we at? And what does the road ahead look like?</a:t>
            </a:r>
          </a:p>
          <a:p>
            <a:r>
              <a:rPr lang="en-US" dirty="0"/>
              <a:t>We’ve built a highly flexible modelling structure; we’ve built a dynamic maintenance planning tool and applied a dynamic GIS tool for visualization, planned a 3-month rollout to smooth out capital requirements, recoup initial fixed costs in 13 months, and have the potential to save the council up to </a:t>
            </a:r>
            <a:r>
              <a:rPr lang="en-GB" sz="1200" noProof="0" dirty="0">
                <a:latin typeface="DM Sans"/>
                <a:ea typeface="DM Sans"/>
                <a:cs typeface="DM Sans"/>
                <a:sym typeface="DM Sans"/>
              </a:rPr>
              <a:t>£4 million in road infrastructure expenditures – that money could be simply savings or reinvested into better bike lane infrastructure.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10</a:t>
            </a:fld>
            <a:endParaRPr lang="en-GB"/>
          </a:p>
        </p:txBody>
      </p:sp>
    </p:spTree>
    <p:extLst>
      <p:ext uri="{BB962C8B-B14F-4D97-AF65-F5344CB8AC3E}">
        <p14:creationId xmlns:p14="http://schemas.microsoft.com/office/powerpoint/2010/main" val="215037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The core problem we are trying to solve is crowded streets, excessive reliance on fossil fuels inside the city, this leads to lower air quality, increased noise and light pollution. </a:t>
            </a:r>
          </a:p>
          <a:p>
            <a:r>
              <a:rPr lang="en-US" dirty="0"/>
              <a:t>We want to take the streets from THIS to THIS (Hit slide to change to second picture)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2</a:t>
            </a:fld>
            <a:endParaRPr lang="en-GB" dirty="0"/>
          </a:p>
        </p:txBody>
      </p:sp>
    </p:spTree>
    <p:extLst>
      <p:ext uri="{BB962C8B-B14F-4D97-AF65-F5344CB8AC3E}">
        <p14:creationId xmlns:p14="http://schemas.microsoft.com/office/powerpoint/2010/main" val="323732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Our solution is an e-bike hire scheme (hit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lead us to less cars – more bikes. What do we get? Healthy, happy citizens.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scheme would follow a similar system to many other cities around the world and is based off the old Bike scheme</a:t>
            </a:r>
          </a:p>
          <a:p>
            <a:r>
              <a:rPr lang="en-US" dirty="0"/>
              <a:t>In Edinburgh from 2018 to 2021. This solution will be improving upon some of the potential failure points of the old scheme, namely reducing possible theft and vandalism via bike hangars (hit slide). </a:t>
            </a:r>
          </a:p>
          <a:p>
            <a:r>
              <a:rPr lang="en-US" dirty="0"/>
              <a:t>Edinburgh will have fewer traffic accidents, CO2 emissions, noise pollution, and light pollution. Importantly, the happiest countries have higher intracity cycling. Denmark #2 in happiness, 90% bike ownership, notably, cycling accounts for 21% of trips under 10 kilometers and 15% of all trips in Denmark, showcasing its versatility as a mode of transport. </a:t>
            </a:r>
          </a:p>
          <a:p>
            <a:r>
              <a:rPr lang="en-US" dirty="0"/>
              <a:t>The city already has 200 bike hangars located throughout the city and is interested in expanding the count. This is evidence of a successful product that users choose to pay into to increase bike security and reduce weather effects.</a:t>
            </a:r>
          </a:p>
          <a:p>
            <a:endParaRPr lang="en-US" dirty="0"/>
          </a:p>
          <a:p>
            <a:endParaRPr lang="en-US" dirty="0"/>
          </a:p>
          <a:p>
            <a:r>
              <a:rPr lang="en-US" dirty="0"/>
              <a:t>https://roadandmountainbikereviews.co.uk/25-striking-cycling-statistics-in-denmark/</a:t>
            </a:r>
          </a:p>
          <a:p>
            <a:endParaRPr lang="en-US" dirty="0"/>
          </a:p>
          <a:p>
            <a:r>
              <a:rPr lang="en-GB" dirty="0"/>
              <a:t>https://cyclehoop.com/product/bikehangar/ - </a:t>
            </a:r>
            <a:r>
              <a:rPr lang="en-GB" dirty="0">
                <a:effectLst/>
              </a:rPr>
              <a:t>£</a:t>
            </a:r>
            <a:r>
              <a:rPr lang="en-GB" dirty="0"/>
              <a:t>4000 per </a:t>
            </a:r>
            <a:r>
              <a:rPr lang="en-US" dirty="0"/>
              <a:t>Six cycle parking spaces in half a car parking space </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3</a:t>
            </a:fld>
            <a:endParaRPr lang="en-GB"/>
          </a:p>
        </p:txBody>
      </p:sp>
    </p:spTree>
    <p:extLst>
      <p:ext uri="{BB962C8B-B14F-4D97-AF65-F5344CB8AC3E}">
        <p14:creationId xmlns:p14="http://schemas.microsoft.com/office/powerpoint/2010/main" val="296867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we’ll explain to you our value proposition: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Environmental value is comprised of analysed value of reduced traffic, reduced fuel consumption, reduced rubbish on roads.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Social value is comprised of bike availability, distance to dock, usage cost, dock availability, and POI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Governance value is comprised of reduction in infrastructure damage which leads to a reduction in council investment. The Council </a:t>
            </a:r>
            <a:r>
              <a:rPr lang="en-US" dirty="0"/>
              <a:t>Roads and Infrastructure Investment </a:t>
            </a:r>
            <a:r>
              <a:rPr lang="en-US" dirty="0" err="1"/>
              <a:t>Programme</a:t>
            </a:r>
            <a:r>
              <a:rPr lang="en-US" dirty="0"/>
              <a:t> for 2025/26 proposes the capital budget of £25.686m should be allocated across six different work streams.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carriageway and footways work accounts for £18.161m or 71% of the available funding.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quantify industry investment and employee benefits in the governance value score.</a:t>
            </a: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https://democracy.edinburgh.gov.uk/documents/s82577/8.1%20-%20Roads%20and%20Infrastructure%20Investment%20-%20Capital%20Delivery%20Priorities%202025_26.pdf</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Roads and Infrastructure Investment </a:t>
            </a:r>
            <a:r>
              <a:rPr lang="en-US" dirty="0" err="1"/>
              <a:t>Programme</a:t>
            </a:r>
            <a:r>
              <a:rPr lang="en-US" dirty="0"/>
              <a:t> for 2025/26 proposes the capital budget of £25.686m should be allocated across six different work streams: carriageways and footways; street lighting and traffic signals; road structures; other asset management; road operations and miscellaneous. The carriageway and footways work accounts for £18.161m or 71% of the available funding</a:t>
            </a:r>
            <a:endParaRPr lang="en-GB" dirty="0"/>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4</a:t>
            </a:fld>
            <a:endParaRPr lang="en-GB"/>
          </a:p>
        </p:txBody>
      </p:sp>
    </p:spTree>
    <p:extLst>
      <p:ext uri="{BB962C8B-B14F-4D97-AF65-F5344CB8AC3E}">
        <p14:creationId xmlns:p14="http://schemas.microsoft.com/office/powerpoint/2010/main" val="175873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So how does this all work? (hit slide)</a:t>
            </a:r>
          </a:p>
          <a:p>
            <a:r>
              <a:rPr lang="en-US" dirty="0"/>
              <a:t>Here we have a heatmap of the old scheme’s bike station locations and their coverage density.</a:t>
            </a:r>
          </a:p>
          <a:p>
            <a:r>
              <a:rPr lang="en-US" dirty="0"/>
              <a:t>You can see here (gesture to the densest area) the highest density of bike trips and stations is centered around the old town and the university.</a:t>
            </a:r>
          </a:p>
          <a:p>
            <a:r>
              <a:rPr lang="en-US" dirty="0"/>
              <a:t>However, we don’t want to rely too much on the old information. The scheme only lasted 3 years after all. (hit slide)</a:t>
            </a:r>
          </a:p>
          <a:p>
            <a:r>
              <a:rPr lang="en-US" dirty="0"/>
              <a:t>So we went and created 250 clusters to group roughly 33 thousand points of interest to consider as candidates for installing stations.</a:t>
            </a:r>
          </a:p>
          <a:p>
            <a:endParaRPr lang="en-US" dirty="0"/>
          </a:p>
          <a:p>
            <a:endParaRPr lang="en-US" dirty="0"/>
          </a:p>
        </p:txBody>
      </p:sp>
      <p:sp>
        <p:nvSpPr>
          <p:cNvPr id="4" name="Slide Number Placeholder 3"/>
          <p:cNvSpPr>
            <a:spLocks noGrp="1"/>
          </p:cNvSpPr>
          <p:nvPr>
            <p:ph type="sldNum" sz="quarter" idx="5"/>
          </p:nvPr>
        </p:nvSpPr>
        <p:spPr/>
        <p:txBody>
          <a:bodyPr/>
          <a:lstStyle/>
          <a:p>
            <a:fld id="{71A083EC-BBC5-4FFC-B1A8-FF8D6C0312A3}" type="slidenum">
              <a:rPr lang="en-GB" smtClean="0"/>
              <a:t>5</a:t>
            </a:fld>
            <a:endParaRPr lang="en-GB"/>
          </a:p>
        </p:txBody>
      </p:sp>
    </p:spTree>
    <p:extLst>
      <p:ext uri="{BB962C8B-B14F-4D97-AF65-F5344CB8AC3E}">
        <p14:creationId xmlns:p14="http://schemas.microsoft.com/office/powerpoint/2010/main" val="195331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the following rollout plan over 3 months with a total of 142 stations, 2877 bikes, and 577 hangars. As you can tell by the ratio of bikes to stations by month, the most important and largest stations are opened first and then we start opening smaller stations that provide wider access. What does that look like? Well here is a 3d bike density render.</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6</a:t>
            </a:fld>
            <a:endParaRPr lang="en-GB"/>
          </a:p>
        </p:txBody>
      </p:sp>
    </p:spTree>
    <p:extLst>
      <p:ext uri="{BB962C8B-B14F-4D97-AF65-F5344CB8AC3E}">
        <p14:creationId xmlns:p14="http://schemas.microsoft.com/office/powerpoint/2010/main" val="252520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it take to achieve this outcome? This solution requires a budget of </a:t>
            </a:r>
            <a:r>
              <a:rPr lang="en-GB" sz="1200" noProof="0" dirty="0">
                <a:solidFill>
                  <a:srgbClr val="FFFFFF"/>
                </a:solidFill>
                <a:latin typeface="DM Sans"/>
                <a:ea typeface="DM Sans"/>
                <a:cs typeface="DM Sans"/>
                <a:sym typeface="DM Sans"/>
              </a:rPr>
              <a:t>£</a:t>
            </a:r>
            <a:r>
              <a:rPr lang="en-US" dirty="0"/>
              <a:t>3.75 million. This budget is exclusively fixed startup cost to purchase bikes, and purchase and install hangars and docks. A reasonable approach would be to split this cost between the council, local companies, and possible sponsors. These costs would only be applicable for the first year of operation and subsequent operational expenditures would be X? to account for maintenance, bike replacement, and overhead. The cost to the user would be </a:t>
            </a:r>
            <a:r>
              <a:rPr lang="en-GB" sz="1200" noProof="0" dirty="0">
                <a:solidFill>
                  <a:srgbClr val="FFFFFF"/>
                </a:solidFill>
                <a:latin typeface="DM Sans"/>
                <a:ea typeface="DM Sans"/>
                <a:cs typeface="DM Sans"/>
                <a:sym typeface="DM Sans"/>
              </a:rPr>
              <a:t>£1.50 to unlock and £0.10/min use</a:t>
            </a:r>
            <a:r>
              <a:rPr lang="en-US" dirty="0"/>
              <a:t>. This results in a time to recoup the initial fixed costs of 13 months.</a:t>
            </a:r>
          </a:p>
          <a:p>
            <a:endParaRPr lang="en-US" dirty="0"/>
          </a:p>
          <a:p>
            <a:r>
              <a:rPr lang="en-US" dirty="0"/>
              <a:t>https://edinburghcyclehire.com/how-it-works</a:t>
            </a:r>
          </a:p>
          <a:p>
            <a:r>
              <a:rPr lang="en-US" dirty="0"/>
              <a:t>https://www.edinburgh.gov.uk/news/article/14272/trial-cycle-hire-scheme-for-edinburgh-launched</a:t>
            </a:r>
          </a:p>
          <a:p>
            <a:endParaRPr lang="en-US" dirty="0"/>
          </a:p>
          <a:p>
            <a:r>
              <a:rPr lang="en-US" dirty="0"/>
              <a:t>Average trip length: 32.4 min</a:t>
            </a:r>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7</a:t>
            </a:fld>
            <a:endParaRPr lang="en-GB"/>
          </a:p>
        </p:txBody>
      </p:sp>
    </p:spTree>
    <p:extLst>
      <p:ext uri="{BB962C8B-B14F-4D97-AF65-F5344CB8AC3E}">
        <p14:creationId xmlns:p14="http://schemas.microsoft.com/office/powerpoint/2010/main" val="846824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We’ve conducted a SWOT analysis to help provide a holistic view of the scheme in the existing environment. SWOT stands for Strengths, Weaknesses, Opportunities, and Threats. Strengths: our POI coverage, hangar docking, modular modelling – flexible and easily adjustable. Weaknesses – as with any design, relies on assumptions – did we make the right ones?, the data basis relies part on the former failed scheme, which we tried to mitigate over reliance on while still taking valuable information from. The POIs used to dictate coverage could not be ideally representative, and the startup cost. Opportunities: Branding partnerships, remember the bike and hangar from the earlier slide? Analysis of bike lane structure and prevalence on user likelihood, and in depth maintenance activities. Threats: Lothian Buses already provide a good service that has reliable and good coverage in the city, VOI is running a trial of their own electric bike scheme currently, and vandalism – of which we plan to mitigate.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8</a:t>
            </a:fld>
            <a:endParaRPr lang="en-GB"/>
          </a:p>
        </p:txBody>
      </p:sp>
    </p:spTree>
    <p:extLst>
      <p:ext uri="{BB962C8B-B14F-4D97-AF65-F5344CB8AC3E}">
        <p14:creationId xmlns:p14="http://schemas.microsoft.com/office/powerpoint/2010/main" val="3338802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323850" lvl="1" indent="0" algn="l">
              <a:lnSpc>
                <a:spcPts val="4500"/>
              </a:lnSpc>
              <a:buFont typeface="Arial"/>
              <a:buNone/>
            </a:pPr>
            <a:r>
              <a:rPr lang="en-US" sz="4000" b="0" dirty="0">
                <a:solidFill>
                  <a:srgbClr val="2B2929"/>
                </a:solidFill>
                <a:latin typeface="DM Sans"/>
                <a:ea typeface="DM Sans"/>
                <a:cs typeface="DM Sans"/>
                <a:sym typeface="DM Sans"/>
              </a:rPr>
              <a:t>This system is proven in many other cities. It isn’t a question of if it can work. It is a logistic question of how you maintain</a:t>
            </a:r>
          </a:p>
          <a:p>
            <a:pPr marL="323850" lvl="1" indent="0" algn="l">
              <a:lnSpc>
                <a:spcPts val="4500"/>
              </a:lnSpc>
              <a:buFont typeface="Arial"/>
              <a:buNone/>
            </a:pPr>
            <a:r>
              <a:rPr lang="en-US" sz="4000" b="0" dirty="0">
                <a:solidFill>
                  <a:srgbClr val="2B2929"/>
                </a:solidFill>
                <a:latin typeface="DM Sans"/>
                <a:ea typeface="DM Sans"/>
                <a:cs typeface="DM Sans"/>
                <a:sym typeface="DM Sans"/>
              </a:rPr>
              <a:t>It and keep it working at an acceptable level to users. So we propose maintenance is a base that drives everything, what does maintenance do? (hit slide) it increases availability and quality of the product. What does this do? (hit slide) it increases user satisfaction. What happens with increased user satisfaction? (hit slide) you get higher demand, network effect, etc. What happens with increased demand? (hit slide) more maintenance. But most of all? (hit slide) success.</a:t>
            </a:r>
          </a:p>
          <a:p>
            <a:pPr marL="323850" lvl="1" indent="0" algn="l">
              <a:lnSpc>
                <a:spcPts val="4500"/>
              </a:lnSpc>
              <a:buFont typeface="Arial"/>
              <a:buNone/>
            </a:pPr>
            <a:endParaRPr lang="en-US" sz="4000" b="0" dirty="0">
              <a:solidFill>
                <a:srgbClr val="2B2929"/>
              </a:solidFill>
              <a:latin typeface="DM Sans"/>
              <a:ea typeface="DM Sans"/>
              <a:cs typeface="DM Sans"/>
              <a:sym typeface="DM Sans"/>
            </a:endParaRPr>
          </a:p>
          <a:p>
            <a:pPr marL="323850" lvl="1" indent="0" algn="l">
              <a:lnSpc>
                <a:spcPts val="4500"/>
              </a:lnSpc>
              <a:buFont typeface="Arial"/>
              <a:buNone/>
            </a:pPr>
            <a:r>
              <a:rPr lang="en-US" sz="4000" b="0" dirty="0">
                <a:solidFill>
                  <a:srgbClr val="2B2929"/>
                </a:solidFill>
                <a:latin typeface="DM Sans"/>
                <a:ea typeface="DM Sans"/>
                <a:cs typeface="DM Sans"/>
                <a:sym typeface="DM Sans"/>
              </a:rPr>
              <a:t>We have also developed a dynamic analytic tool to check the number of bikes at any station, expected maintenance for each station by category, and is the basis of a forecasting and scheduling tool for planning long term maintenance routines to shadow seasonal demand changes.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https://dojobusiness.com/blogs/news/bicycle-shop-break-even-repairs?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Planning/forecasting tool/dashboard</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Community incentives</a:t>
            </a:r>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9</a:t>
            </a:fld>
            <a:endParaRPr lang="en-GB"/>
          </a:p>
        </p:txBody>
      </p:sp>
    </p:spTree>
    <p:extLst>
      <p:ext uri="{BB962C8B-B14F-4D97-AF65-F5344CB8AC3E}">
        <p14:creationId xmlns:p14="http://schemas.microsoft.com/office/powerpoint/2010/main" val="1232731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4.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hyperlink" Target="https://democracy.edinburgh.gov.uk/documents/s82577/8.1%20-%20Roads%20and%20Infrastructure%20Investment%20-%20Capital%20Delivery%20Priorities%202025_26.pdf" TargetMode="External"/><Relationship Id="rId13"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4.svg"/><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svg"/><Relationship Id="rId4" Type="http://schemas.openxmlformats.org/officeDocument/2006/relationships/image" Target="../media/image2.svg"/><Relationship Id="rId9" Type="http://schemas.openxmlformats.org/officeDocument/2006/relationships/image" Target="../media/image18.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jp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34.svg"/><Relationship Id="rId12"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5" Type="http://schemas.microsoft.com/office/2007/relationships/hdphoto" Target="../media/hdphoto1.wdp"/><Relationship Id="rId10" Type="http://schemas.openxmlformats.org/officeDocument/2006/relationships/image" Target="../media/image37.png"/><Relationship Id="rId4" Type="http://schemas.openxmlformats.org/officeDocument/2006/relationships/image" Target="../media/image2.svg"/><Relationship Id="rId9" Type="http://schemas.openxmlformats.org/officeDocument/2006/relationships/image" Target="../media/image36.sv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1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10" name="Freeform 10"/>
          <p:cNvSpPr/>
          <p:nvPr/>
        </p:nvSpPr>
        <p:spPr>
          <a:xfrm rot="-10800000">
            <a:off x="15837098" y="7530361"/>
            <a:ext cx="2450902" cy="2756639"/>
          </a:xfrm>
          <a:custGeom>
            <a:avLst/>
            <a:gdLst/>
            <a:ahLst/>
            <a:cxnLst/>
            <a:rect l="l" t="t" r="r" b="b"/>
            <a:pathLst>
              <a:path w="2450902" h="2756639">
                <a:moveTo>
                  <a:pt x="0" y="0"/>
                </a:moveTo>
                <a:lnTo>
                  <a:pt x="2450902" y="0"/>
                </a:lnTo>
                <a:lnTo>
                  <a:pt x="2450902" y="2756639"/>
                </a:lnTo>
                <a:lnTo>
                  <a:pt x="0" y="2756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grpSp>
        <p:nvGrpSpPr>
          <p:cNvPr id="8" name="Group 7">
            <a:extLst>
              <a:ext uri="{FF2B5EF4-FFF2-40B4-BE49-F238E27FC236}">
                <a16:creationId xmlns:a16="http://schemas.microsoft.com/office/drawing/2014/main" id="{DDBB717E-D289-6AA3-2BC0-2FB2718DB40D}"/>
              </a:ext>
            </a:extLst>
          </p:cNvPr>
          <p:cNvGrpSpPr/>
          <p:nvPr/>
        </p:nvGrpSpPr>
        <p:grpSpPr>
          <a:xfrm>
            <a:off x="682035" y="8267700"/>
            <a:ext cx="14481765" cy="388278"/>
            <a:chOff x="0" y="-19050"/>
            <a:chExt cx="14575264" cy="273803"/>
          </a:xfrm>
        </p:grpSpPr>
        <p:sp>
          <p:nvSpPr>
            <p:cNvPr id="13" name="Freeform 3">
              <a:extLst>
                <a:ext uri="{FF2B5EF4-FFF2-40B4-BE49-F238E27FC236}">
                  <a16:creationId xmlns:a16="http://schemas.microsoft.com/office/drawing/2014/main" id="{45A29291-41D5-B891-9C34-75A8D1730810}"/>
                </a:ext>
              </a:extLst>
            </p:cNvPr>
            <p:cNvSpPr/>
            <p:nvPr/>
          </p:nvSpPr>
          <p:spPr>
            <a:xfrm>
              <a:off x="0" y="0"/>
              <a:ext cx="14575264" cy="254753"/>
            </a:xfrm>
            <a:custGeom>
              <a:avLst/>
              <a:gdLst/>
              <a:ahLst/>
              <a:cxnLst/>
              <a:rect l="l" t="t" r="r" b="b"/>
              <a:pathLst>
                <a:path w="14575264" h="254753">
                  <a:moveTo>
                    <a:pt x="0" y="0"/>
                  </a:moveTo>
                  <a:lnTo>
                    <a:pt x="14575264" y="0"/>
                  </a:lnTo>
                  <a:lnTo>
                    <a:pt x="14575264" y="254753"/>
                  </a:lnTo>
                  <a:lnTo>
                    <a:pt x="0" y="254753"/>
                  </a:lnTo>
                  <a:close/>
                </a:path>
              </a:pathLst>
            </a:custGeom>
            <a:solidFill>
              <a:srgbClr val="B1B6D2"/>
            </a:solidFill>
          </p:spPr>
          <p:txBody>
            <a:bodyPr/>
            <a:lstStyle/>
            <a:p>
              <a:endParaRPr lang="en-GB" noProof="0" dirty="0"/>
            </a:p>
          </p:txBody>
        </p:sp>
        <p:sp>
          <p:nvSpPr>
            <p:cNvPr id="14" name="TextBox 4">
              <a:extLst>
                <a:ext uri="{FF2B5EF4-FFF2-40B4-BE49-F238E27FC236}">
                  <a16:creationId xmlns:a16="http://schemas.microsoft.com/office/drawing/2014/main" id="{C0DCDEDA-FD06-5ECB-E41F-BCEFB619DFC5}"/>
                </a:ext>
              </a:extLst>
            </p:cNvPr>
            <p:cNvSpPr txBox="1"/>
            <p:nvPr/>
          </p:nvSpPr>
          <p:spPr>
            <a:xfrm>
              <a:off x="0" y="-19050"/>
              <a:ext cx="14575264" cy="273803"/>
            </a:xfrm>
            <a:prstGeom prst="rect">
              <a:avLst/>
            </a:prstGeom>
          </p:spPr>
          <p:txBody>
            <a:bodyPr lIns="19735" tIns="19735" rIns="19735" bIns="1973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33"/>
                </a:lnSpc>
              </a:pPr>
              <a:endParaRPr lang="en-GB" noProof="0" dirty="0"/>
            </a:p>
          </p:txBody>
        </p:sp>
      </p:grpSp>
      <p:sp>
        <p:nvSpPr>
          <p:cNvPr id="9" name="Freeform 5">
            <a:extLst>
              <a:ext uri="{FF2B5EF4-FFF2-40B4-BE49-F238E27FC236}">
                <a16:creationId xmlns:a16="http://schemas.microsoft.com/office/drawing/2014/main" id="{CD11863F-40B8-E6FA-22BB-A0A309C548E6}"/>
              </a:ext>
            </a:extLst>
          </p:cNvPr>
          <p:cNvSpPr/>
          <p:nvPr/>
        </p:nvSpPr>
        <p:spPr>
          <a:xfrm>
            <a:off x="-969264" y="6601270"/>
            <a:ext cx="3712464" cy="3708643"/>
          </a:xfrm>
          <a:custGeom>
            <a:avLst/>
            <a:gdLst/>
            <a:ahLst/>
            <a:cxnLst/>
            <a:rect l="l" t="t" r="r" b="b"/>
            <a:pathLst>
              <a:path w="6167456" h="6159746">
                <a:moveTo>
                  <a:pt x="0" y="0"/>
                </a:moveTo>
                <a:lnTo>
                  <a:pt x="6167456" y="0"/>
                </a:lnTo>
                <a:lnTo>
                  <a:pt x="6167456" y="6159747"/>
                </a:lnTo>
                <a:lnTo>
                  <a:pt x="0" y="6159747"/>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sp>
        <p:nvSpPr>
          <p:cNvPr id="11" name="Freeform 6">
            <a:extLst>
              <a:ext uri="{FF2B5EF4-FFF2-40B4-BE49-F238E27FC236}">
                <a16:creationId xmlns:a16="http://schemas.microsoft.com/office/drawing/2014/main" id="{CFB2BD25-33AD-114B-5D62-D09622B6CCE8}"/>
              </a:ext>
            </a:extLst>
          </p:cNvPr>
          <p:cNvSpPr/>
          <p:nvPr/>
        </p:nvSpPr>
        <p:spPr>
          <a:xfrm>
            <a:off x="6929803" y="7323410"/>
            <a:ext cx="2298558" cy="2264361"/>
          </a:xfrm>
          <a:custGeom>
            <a:avLst/>
            <a:gdLst/>
            <a:ahLst/>
            <a:cxnLst/>
            <a:rect l="l" t="t" r="r" b="b"/>
            <a:pathLst>
              <a:path w="4279846" h="3760914">
                <a:moveTo>
                  <a:pt x="0" y="0"/>
                </a:moveTo>
                <a:lnTo>
                  <a:pt x="4279846" y="0"/>
                </a:lnTo>
                <a:lnTo>
                  <a:pt x="4279846" y="3760914"/>
                </a:lnTo>
                <a:lnTo>
                  <a:pt x="0" y="376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noProof="0" dirty="0"/>
          </a:p>
        </p:txBody>
      </p:sp>
      <p:sp>
        <p:nvSpPr>
          <p:cNvPr id="12" name="Freeform 9">
            <a:extLst>
              <a:ext uri="{FF2B5EF4-FFF2-40B4-BE49-F238E27FC236}">
                <a16:creationId xmlns:a16="http://schemas.microsoft.com/office/drawing/2014/main" id="{7122C822-4668-CC8D-88A9-DF3401C826C7}"/>
              </a:ext>
            </a:extLst>
          </p:cNvPr>
          <p:cNvSpPr/>
          <p:nvPr/>
        </p:nvSpPr>
        <p:spPr>
          <a:xfrm>
            <a:off x="13127736" y="6602976"/>
            <a:ext cx="3712464" cy="3708643"/>
          </a:xfrm>
          <a:custGeom>
            <a:avLst/>
            <a:gdLst/>
            <a:ahLst/>
            <a:cxnLst/>
            <a:rect l="l" t="t" r="r" b="b"/>
            <a:pathLst>
              <a:path w="6167456" h="6159746">
                <a:moveTo>
                  <a:pt x="0" y="0"/>
                </a:moveTo>
                <a:lnTo>
                  <a:pt x="6167456" y="0"/>
                </a:lnTo>
                <a:lnTo>
                  <a:pt x="6167456" y="6159746"/>
                </a:lnTo>
                <a:lnTo>
                  <a:pt x="0" y="6159746"/>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pic>
        <p:nvPicPr>
          <p:cNvPr id="16" name="Picture 15" descr="A castle on a hill with Edinburgh Castle in the background&#10;&#10;AI-generated content may be incorrect.">
            <a:extLst>
              <a:ext uri="{FF2B5EF4-FFF2-40B4-BE49-F238E27FC236}">
                <a16:creationId xmlns:a16="http://schemas.microsoft.com/office/drawing/2014/main" id="{32037F9B-5DA4-D6CF-7E79-E7F422135218}"/>
              </a:ext>
            </a:extLst>
          </p:cNvPr>
          <p:cNvPicPr>
            <a:picLocks noChangeAspect="1"/>
          </p:cNvPicPr>
          <p:nvPr/>
        </p:nvPicPr>
        <p:blipFill>
          <a:blip r:embed="rId9">
            <a:extLst>
              <a:ext uri="{28A0092B-C50C-407E-A947-70E740481C1C}">
                <a14:useLocalDpi xmlns:a14="http://schemas.microsoft.com/office/drawing/2010/main" val="0"/>
              </a:ext>
            </a:extLst>
          </a:blip>
          <a:srcRect l="1" r="21206"/>
          <a:stretch>
            <a:fillRect/>
          </a:stretch>
        </p:blipFill>
        <p:spPr>
          <a:xfrm rot="10800000" flipH="1" flipV="1">
            <a:off x="12734499" y="-16775"/>
            <a:ext cx="5553501" cy="6618898"/>
          </a:xfrm>
          <a:prstGeom prst="rect">
            <a:avLst/>
          </a:prstGeom>
          <a:ln>
            <a:noFill/>
          </a:ln>
        </p:spPr>
      </p:pic>
      <p:sp>
        <p:nvSpPr>
          <p:cNvPr id="23" name="Right Triangle 22">
            <a:extLst>
              <a:ext uri="{FF2B5EF4-FFF2-40B4-BE49-F238E27FC236}">
                <a16:creationId xmlns:a16="http://schemas.microsoft.com/office/drawing/2014/main" id="{A2E104DB-589C-A5A3-7205-85C2DA440C22}"/>
              </a:ext>
            </a:extLst>
          </p:cNvPr>
          <p:cNvSpPr/>
          <p:nvPr/>
        </p:nvSpPr>
        <p:spPr>
          <a:xfrm>
            <a:off x="12734498" y="-3339"/>
            <a:ext cx="5553501" cy="6626669"/>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 name="Group 5"/>
          <p:cNvGrpSpPr/>
          <p:nvPr/>
        </p:nvGrpSpPr>
        <p:grpSpPr>
          <a:xfrm>
            <a:off x="1028700" y="1315761"/>
            <a:ext cx="13128437" cy="4233734"/>
            <a:chOff x="0" y="0"/>
            <a:chExt cx="17504583" cy="5644978"/>
          </a:xfrm>
        </p:grpSpPr>
        <p:sp>
          <p:nvSpPr>
            <p:cNvPr id="6" name="TextBox 6"/>
            <p:cNvSpPr txBox="1"/>
            <p:nvPr/>
          </p:nvSpPr>
          <p:spPr>
            <a:xfrm>
              <a:off x="0" y="0"/>
              <a:ext cx="17504583" cy="2154436"/>
            </a:xfrm>
            <a:prstGeom prst="rect">
              <a:avLst/>
            </a:prstGeom>
          </p:spPr>
          <p:txBody>
            <a:bodyPr lIns="0" tIns="0" rIns="0" bIns="0" rtlCol="0" anchor="t">
              <a:spAutoFit/>
            </a:bodyPr>
            <a:lstStyle/>
            <a:p>
              <a:pPr algn="l">
                <a:lnSpc>
                  <a:spcPts val="12600"/>
                </a:lnSpc>
              </a:pPr>
              <a:r>
                <a:rPr lang="en-GB" sz="10500" noProof="0" dirty="0">
                  <a:solidFill>
                    <a:srgbClr val="FFFFFF"/>
                  </a:solidFill>
                  <a:latin typeface="DM Sans"/>
                  <a:ea typeface="DM Sans"/>
                  <a:cs typeface="DM Sans"/>
                  <a:sym typeface="DM Sans"/>
                </a:rPr>
                <a:t>E-Bike Edinburgh</a:t>
              </a:r>
            </a:p>
          </p:txBody>
        </p:sp>
        <p:sp>
          <p:nvSpPr>
            <p:cNvPr id="7" name="TextBox 7"/>
            <p:cNvSpPr txBox="1"/>
            <p:nvPr/>
          </p:nvSpPr>
          <p:spPr>
            <a:xfrm>
              <a:off x="0" y="4959833"/>
              <a:ext cx="17504583" cy="685145"/>
            </a:xfrm>
            <a:prstGeom prst="rect">
              <a:avLst/>
            </a:prstGeom>
          </p:spPr>
          <p:txBody>
            <a:bodyPr lIns="0" tIns="0" rIns="0" bIns="0" rtlCol="0" anchor="t">
              <a:spAutoFit/>
            </a:bodyPr>
            <a:lstStyle/>
            <a:p>
              <a:pPr algn="l">
                <a:lnSpc>
                  <a:spcPts val="4200"/>
                </a:lnSpc>
              </a:pPr>
              <a:r>
                <a:rPr lang="en-GB" sz="3000" noProof="0" dirty="0">
                  <a:solidFill>
                    <a:srgbClr val="FFFFFF"/>
                  </a:solidFill>
                  <a:latin typeface="DM Sans"/>
                  <a:ea typeface="DM Sans"/>
                  <a:cs typeface="DM Sans"/>
                  <a:sym typeface="DM Sans"/>
                </a:rPr>
                <a:t>By Ben de Sousa, Alexandros Zachakos, Nolan Willoughby, and Todd House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9377" y="386526"/>
            <a:ext cx="11095884" cy="3218766"/>
          </a:xfrm>
          <a:prstGeom prst="rect">
            <a:avLst/>
          </a:prstGeom>
        </p:spPr>
        <p:txBody>
          <a:bodyPr lIns="0" tIns="0" rIns="0" bIns="0" rtlCol="0" anchor="t">
            <a:spAutoFit/>
          </a:bodyPr>
          <a:lstStyle/>
          <a:p>
            <a:pPr algn="l">
              <a:lnSpc>
                <a:spcPts val="8399"/>
              </a:lnSpc>
            </a:pPr>
            <a:r>
              <a:rPr lang="en-GB" sz="6999" noProof="0" dirty="0">
                <a:solidFill>
                  <a:srgbClr val="2B2929"/>
                </a:solidFill>
                <a:latin typeface="DM Sans"/>
                <a:ea typeface="DM Sans"/>
                <a:cs typeface="DM Sans"/>
                <a:sym typeface="DM Sans"/>
              </a:rPr>
              <a:t>Current Status,</a:t>
            </a:r>
          </a:p>
          <a:p>
            <a:pPr algn="l">
              <a:lnSpc>
                <a:spcPts val="8399"/>
              </a:lnSpc>
            </a:pPr>
            <a:r>
              <a:rPr lang="en-GB" sz="6999" noProof="0" dirty="0">
                <a:solidFill>
                  <a:srgbClr val="2B2929"/>
                </a:solidFill>
                <a:latin typeface="DM Sans"/>
                <a:ea typeface="DM Sans"/>
                <a:cs typeface="DM Sans"/>
                <a:sym typeface="DM Sans"/>
              </a:rPr>
              <a:t>Accomplishments, and</a:t>
            </a:r>
          </a:p>
          <a:p>
            <a:pPr algn="l">
              <a:lnSpc>
                <a:spcPts val="8399"/>
              </a:lnSpc>
            </a:pPr>
            <a:r>
              <a:rPr lang="en-GB" sz="6999" noProof="0" dirty="0">
                <a:solidFill>
                  <a:srgbClr val="2B2929"/>
                </a:solidFill>
                <a:latin typeface="DM Sans"/>
                <a:ea typeface="DM Sans"/>
                <a:cs typeface="DM Sans"/>
                <a:sym typeface="DM Sans"/>
              </a:rPr>
              <a:t>Timeline</a:t>
            </a:r>
          </a:p>
        </p:txBody>
      </p:sp>
      <p:sp>
        <p:nvSpPr>
          <p:cNvPr id="4" name="Freeform 4"/>
          <p:cNvSpPr/>
          <p:nvPr/>
        </p:nvSpPr>
        <p:spPr>
          <a:xfrm rot="5400000">
            <a:off x="11273230" y="-411839"/>
            <a:ext cx="6602931" cy="7426609"/>
          </a:xfrm>
          <a:custGeom>
            <a:avLst/>
            <a:gdLst/>
            <a:ahLst/>
            <a:cxnLst/>
            <a:rect l="l" t="t" r="r" b="b"/>
            <a:pathLst>
              <a:path w="6602931" h="7426609">
                <a:moveTo>
                  <a:pt x="0" y="0"/>
                </a:moveTo>
                <a:lnTo>
                  <a:pt x="6602931" y="0"/>
                </a:lnTo>
                <a:lnTo>
                  <a:pt x="6602931" y="7426609"/>
                </a:lnTo>
                <a:lnTo>
                  <a:pt x="0" y="7426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5" name="Freeform 5"/>
          <p:cNvSpPr/>
          <p:nvPr/>
        </p:nvSpPr>
        <p:spPr>
          <a:xfrm rot="-10800000">
            <a:off x="15012527" y="6602931"/>
            <a:ext cx="3275473" cy="3684069"/>
          </a:xfrm>
          <a:custGeom>
            <a:avLst/>
            <a:gdLst/>
            <a:ahLst/>
            <a:cxnLst/>
            <a:rect l="l" t="t" r="r" b="b"/>
            <a:pathLst>
              <a:path w="3275473" h="3684069">
                <a:moveTo>
                  <a:pt x="0" y="0"/>
                </a:moveTo>
                <a:lnTo>
                  <a:pt x="3275473" y="0"/>
                </a:lnTo>
                <a:lnTo>
                  <a:pt x="3275473" y="3684069"/>
                </a:lnTo>
                <a:lnTo>
                  <a:pt x="0" y="36840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
        <p:nvSpPr>
          <p:cNvPr id="12" name="Freeform 6">
            <a:extLst>
              <a:ext uri="{FF2B5EF4-FFF2-40B4-BE49-F238E27FC236}">
                <a16:creationId xmlns:a16="http://schemas.microsoft.com/office/drawing/2014/main" id="{ED6E3B9F-97D0-EB1F-C53A-F07EB2364D75}"/>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noProof="0" dirty="0"/>
          </a:p>
        </p:txBody>
      </p:sp>
      <p:sp>
        <p:nvSpPr>
          <p:cNvPr id="27" name="TextBox 6">
            <a:extLst>
              <a:ext uri="{FF2B5EF4-FFF2-40B4-BE49-F238E27FC236}">
                <a16:creationId xmlns:a16="http://schemas.microsoft.com/office/drawing/2014/main" id="{A916F5AC-FB54-AE7D-2526-351EA0AF2AEE}"/>
              </a:ext>
            </a:extLst>
          </p:cNvPr>
          <p:cNvSpPr txBox="1"/>
          <p:nvPr/>
        </p:nvSpPr>
        <p:spPr>
          <a:xfrm>
            <a:off x="1339377" y="4741113"/>
            <a:ext cx="10906125" cy="5159361"/>
          </a:xfrm>
          <a:prstGeom prst="rect">
            <a:avLst/>
          </a:prstGeom>
        </p:spPr>
        <p:txBody>
          <a:bodyPr wrap="square" lIns="0" tIns="0" rIns="0" bIns="0" rtlCol="0" anchor="t">
            <a:spAutoFit/>
          </a:bodyPr>
          <a:lstStyle/>
          <a:p>
            <a:pPr marL="647700" lvl="1" indent="-323850">
              <a:lnSpc>
                <a:spcPts val="4500"/>
              </a:lnSpc>
              <a:buFont typeface="Arial"/>
              <a:buChar char="•"/>
            </a:pPr>
            <a:r>
              <a:rPr lang="en-US" sz="3200" dirty="0">
                <a:latin typeface="DM Sans"/>
                <a:ea typeface="DM Sans"/>
                <a:cs typeface="DM Sans"/>
                <a:sym typeface="DM Sans"/>
              </a:rPr>
              <a:t>Highly flexible modelling structure</a:t>
            </a:r>
          </a:p>
          <a:p>
            <a:pPr marL="647700" lvl="1" indent="-323850">
              <a:lnSpc>
                <a:spcPts val="4500"/>
              </a:lnSpc>
              <a:buFont typeface="Arial"/>
              <a:buChar char="•"/>
            </a:pPr>
            <a:endParaRPr lang="en-US" sz="3200" dirty="0">
              <a:latin typeface="DM Sans"/>
              <a:ea typeface="DM Sans"/>
              <a:cs typeface="DM Sans"/>
              <a:sym typeface="DM Sans"/>
            </a:endParaRPr>
          </a:p>
          <a:p>
            <a:pPr marL="647700" lvl="1" indent="-323850">
              <a:lnSpc>
                <a:spcPts val="4500"/>
              </a:lnSpc>
              <a:buFont typeface="Arial"/>
              <a:buChar char="•"/>
            </a:pPr>
            <a:r>
              <a:rPr lang="en-US" sz="3200" dirty="0">
                <a:latin typeface="DM Sans"/>
                <a:ea typeface="DM Sans"/>
                <a:cs typeface="DM Sans"/>
                <a:sym typeface="DM Sans"/>
              </a:rPr>
              <a:t>Maintenance Planner and GIS tool</a:t>
            </a:r>
          </a:p>
          <a:p>
            <a:pPr marL="647700" lvl="1" indent="-323850">
              <a:lnSpc>
                <a:spcPts val="4500"/>
              </a:lnSpc>
              <a:buFont typeface="Arial"/>
              <a:buChar char="•"/>
            </a:pPr>
            <a:endParaRPr lang="en-US" sz="3200" dirty="0">
              <a:latin typeface="DM Sans"/>
              <a:ea typeface="DM Sans"/>
              <a:cs typeface="DM Sans"/>
              <a:sym typeface="DM Sans"/>
            </a:endParaRPr>
          </a:p>
          <a:p>
            <a:pPr marL="647700" lvl="1" indent="-323850">
              <a:lnSpc>
                <a:spcPts val="4500"/>
              </a:lnSpc>
              <a:buFont typeface="Arial"/>
              <a:buChar char="•"/>
            </a:pPr>
            <a:r>
              <a:rPr lang="en-GB" sz="3200" noProof="0" dirty="0">
                <a:latin typeface="DM Sans"/>
                <a:ea typeface="DM Sans"/>
                <a:cs typeface="DM Sans"/>
                <a:sym typeface="DM Sans"/>
              </a:rPr>
              <a:t>3-month long rollout method</a:t>
            </a:r>
          </a:p>
          <a:p>
            <a:pPr marL="647700" lvl="1" indent="-323850">
              <a:lnSpc>
                <a:spcPts val="4500"/>
              </a:lnSpc>
              <a:buFont typeface="Arial"/>
              <a:buChar char="•"/>
            </a:pPr>
            <a:endParaRPr lang="en-GB" sz="3200" noProof="0" dirty="0">
              <a:latin typeface="DM Sans"/>
              <a:ea typeface="DM Sans"/>
              <a:cs typeface="DM Sans"/>
              <a:sym typeface="DM Sans"/>
            </a:endParaRPr>
          </a:p>
          <a:p>
            <a:pPr marL="647700" lvl="1" indent="-323850">
              <a:lnSpc>
                <a:spcPts val="4500"/>
              </a:lnSpc>
              <a:buFont typeface="Arial"/>
              <a:buChar char="•"/>
            </a:pPr>
            <a:r>
              <a:rPr lang="en-GB" sz="3200" dirty="0">
                <a:latin typeface="DM Sans"/>
                <a:ea typeface="DM Sans"/>
                <a:cs typeface="DM Sans"/>
                <a:sym typeface="DM Sans"/>
              </a:rPr>
              <a:t>Recoup initial investments in 13 months</a:t>
            </a:r>
          </a:p>
          <a:p>
            <a:pPr marL="647700" lvl="1" indent="-323850">
              <a:lnSpc>
                <a:spcPts val="4500"/>
              </a:lnSpc>
              <a:buFont typeface="Arial"/>
              <a:buChar char="•"/>
            </a:pPr>
            <a:endParaRPr lang="en-GB" sz="3200" dirty="0">
              <a:latin typeface="DM Sans"/>
              <a:ea typeface="DM Sans"/>
              <a:cs typeface="DM Sans"/>
              <a:sym typeface="DM Sans"/>
            </a:endParaRPr>
          </a:p>
          <a:p>
            <a:pPr marL="647700" lvl="1" indent="-323850">
              <a:lnSpc>
                <a:spcPts val="4500"/>
              </a:lnSpc>
              <a:buFont typeface="Arial"/>
              <a:buChar char="•"/>
            </a:pPr>
            <a:r>
              <a:rPr lang="en-GB" sz="3200" noProof="0" dirty="0">
                <a:latin typeface="DM Sans"/>
                <a:ea typeface="DM Sans"/>
                <a:cs typeface="DM Sans"/>
                <a:sym typeface="DM Sans"/>
              </a:rPr>
              <a:t>Save upwards of £4 million </a:t>
            </a:r>
            <a:r>
              <a:rPr lang="en-GB" sz="3200" dirty="0">
                <a:latin typeface="DM Sans"/>
                <a:ea typeface="DM Sans"/>
                <a:cs typeface="DM Sans"/>
                <a:sym typeface="DM Sans"/>
              </a:rPr>
              <a:t>council expense annually</a:t>
            </a:r>
            <a:endParaRPr lang="en-GB" sz="3200" noProof="0" dirty="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6" name="Picture 15" descr="A large courtyard with a large lawn&#10;&#10;AI-generated content may be incorrect.">
            <a:extLst>
              <a:ext uri="{FF2B5EF4-FFF2-40B4-BE49-F238E27FC236}">
                <a16:creationId xmlns:a16="http://schemas.microsoft.com/office/drawing/2014/main" id="{F4E88455-9BFB-27D4-645B-663DB3D00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18855" cy="10287000"/>
          </a:xfrm>
          <a:prstGeom prst="rect">
            <a:avLst/>
          </a:prstGeom>
        </p:spPr>
      </p:pic>
      <p:sp>
        <p:nvSpPr>
          <p:cNvPr id="17" name="Right Triangle 16">
            <a:extLst>
              <a:ext uri="{FF2B5EF4-FFF2-40B4-BE49-F238E27FC236}">
                <a16:creationId xmlns:a16="http://schemas.microsoft.com/office/drawing/2014/main" id="{877E9DA3-32D0-DE0F-E74A-DBB363DD6D22}"/>
              </a:ext>
            </a:extLst>
          </p:cNvPr>
          <p:cNvSpPr/>
          <p:nvPr/>
        </p:nvSpPr>
        <p:spPr>
          <a:xfrm rot="16200000">
            <a:off x="4015927" y="-4015930"/>
            <a:ext cx="10287001" cy="18318855"/>
          </a:xfrm>
          <a:prstGeom prst="rtTriangle">
            <a:avLst/>
          </a:pr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extBox 7">
            <a:extLst>
              <a:ext uri="{FF2B5EF4-FFF2-40B4-BE49-F238E27FC236}">
                <a16:creationId xmlns:a16="http://schemas.microsoft.com/office/drawing/2014/main" id="{52577F1F-E580-8D23-166D-80FB0D78B54C}"/>
              </a:ext>
            </a:extLst>
          </p:cNvPr>
          <p:cNvSpPr txBox="1"/>
          <p:nvPr/>
        </p:nvSpPr>
        <p:spPr>
          <a:xfrm>
            <a:off x="10363200" y="6210300"/>
            <a:ext cx="8115300"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2B2929"/>
          </a:solidFill>
        </p:spPr>
        <p:txBody>
          <a:bodyPr/>
          <a:lstStyle/>
          <a:p>
            <a:endParaRPr lang="en-GB" noProof="0" dirty="0"/>
          </a:p>
        </p:txBody>
      </p:sp>
      <p:sp>
        <p:nvSpPr>
          <p:cNvPr id="7" name="TextBox 7"/>
          <p:cNvSpPr txBox="1"/>
          <p:nvPr/>
        </p:nvSpPr>
        <p:spPr>
          <a:xfrm>
            <a:off x="402149" y="1518437"/>
            <a:ext cx="8589451"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The Problem</a:t>
            </a:r>
          </a:p>
        </p:txBody>
      </p:sp>
      <p:pic>
        <p:nvPicPr>
          <p:cNvPr id="20" name="Picture 19" descr="A busy city street with cars and buses&#10;&#10;AI-generated content may be incorrect.">
            <a:extLst>
              <a:ext uri="{FF2B5EF4-FFF2-40B4-BE49-F238E27FC236}">
                <a16:creationId xmlns:a16="http://schemas.microsoft.com/office/drawing/2014/main" id="{8AFD9CB6-FC4F-6CD9-1C12-A7E0ACC9C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216" y="-1"/>
            <a:ext cx="12255790" cy="10341954"/>
          </a:xfrm>
          <a:prstGeom prst="rect">
            <a:avLst/>
          </a:prstGeom>
        </p:spPr>
      </p:pic>
      <p:pic>
        <p:nvPicPr>
          <p:cNvPr id="24" name="Picture 23" descr="A double decker bus on a street&#10;&#10;AI-generated content may be incorrect.">
            <a:extLst>
              <a:ext uri="{FF2B5EF4-FFF2-40B4-BE49-F238E27FC236}">
                <a16:creationId xmlns:a16="http://schemas.microsoft.com/office/drawing/2014/main" id="{AAD6849B-4282-D0AB-9C18-2E11DE55C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5176" y="0"/>
            <a:ext cx="12210118" cy="10258425"/>
          </a:xfrm>
          <a:prstGeom prst="rect">
            <a:avLst/>
          </a:prstGeom>
        </p:spPr>
      </p:pic>
      <p:sp>
        <p:nvSpPr>
          <p:cNvPr id="21" name="Right Triangle 20">
            <a:extLst>
              <a:ext uri="{FF2B5EF4-FFF2-40B4-BE49-F238E27FC236}">
                <a16:creationId xmlns:a16="http://schemas.microsoft.com/office/drawing/2014/main" id="{111F65A0-69AC-906B-7C71-CAF28CB591FF}"/>
              </a:ext>
            </a:extLst>
          </p:cNvPr>
          <p:cNvSpPr/>
          <p:nvPr/>
        </p:nvSpPr>
        <p:spPr>
          <a:xfrm rot="5400000">
            <a:off x="10400154" y="-2004978"/>
            <a:ext cx="4523671" cy="8533625"/>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Right Triangle 21">
            <a:extLst>
              <a:ext uri="{FF2B5EF4-FFF2-40B4-BE49-F238E27FC236}">
                <a16:creationId xmlns:a16="http://schemas.microsoft.com/office/drawing/2014/main" id="{CC663B01-2F57-F95B-BC7F-BE9DDC27AEF7}"/>
              </a:ext>
            </a:extLst>
          </p:cNvPr>
          <p:cNvSpPr/>
          <p:nvPr/>
        </p:nvSpPr>
        <p:spPr>
          <a:xfrm>
            <a:off x="8395175" y="4348269"/>
            <a:ext cx="3909286" cy="595192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TextBox 6"/>
          <p:cNvSpPr txBox="1"/>
          <p:nvPr/>
        </p:nvSpPr>
        <p:spPr>
          <a:xfrm>
            <a:off x="38439" y="6624620"/>
            <a:ext cx="10946646" cy="2902333"/>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High Traffic</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Reliance on Fossil Fuels</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City Air </a:t>
            </a:r>
            <a:r>
              <a:rPr lang="en-GB" sz="4000" dirty="0">
                <a:solidFill>
                  <a:srgbClr val="FFFFFF"/>
                </a:solidFill>
                <a:latin typeface="DM Sans"/>
                <a:ea typeface="DM Sans"/>
                <a:cs typeface="DM Sans"/>
                <a:sym typeface="DM Sans"/>
              </a:rPr>
              <a:t>Q</a:t>
            </a:r>
            <a:r>
              <a:rPr lang="en-GB" sz="4000" noProof="0" dirty="0">
                <a:solidFill>
                  <a:srgbClr val="FFFFFF"/>
                </a:solidFill>
                <a:latin typeface="DM Sans"/>
                <a:ea typeface="DM Sans"/>
                <a:cs typeface="DM Sans"/>
                <a:sym typeface="DM Sans"/>
              </a:rPr>
              <a:t>uality / Citizen Health</a:t>
            </a:r>
          </a:p>
        </p:txBody>
      </p:sp>
      <p:sp>
        <p:nvSpPr>
          <p:cNvPr id="26" name="Freeform 6">
            <a:extLst>
              <a:ext uri="{FF2B5EF4-FFF2-40B4-BE49-F238E27FC236}">
                <a16:creationId xmlns:a16="http://schemas.microsoft.com/office/drawing/2014/main" id="{9CBBE4EA-369F-6D70-A890-2ECF0F58292F}"/>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1" name="Picture 20" descr="A street with buildings and lights&#10;&#10;AI-generated content may be incorrect.">
            <a:extLst>
              <a:ext uri="{FF2B5EF4-FFF2-40B4-BE49-F238E27FC236}">
                <a16:creationId xmlns:a16="http://schemas.microsoft.com/office/drawing/2014/main" id="{6B681CCF-F8D7-1C08-5AE3-3BF6C8E5F76A}"/>
              </a:ext>
            </a:extLst>
          </p:cNvPr>
          <p:cNvPicPr>
            <a:picLocks noChangeAspect="1"/>
          </p:cNvPicPr>
          <p:nvPr/>
        </p:nvPicPr>
        <p:blipFill>
          <a:blip r:embed="rId3">
            <a:extLst>
              <a:ext uri="{28A0092B-C50C-407E-A947-70E740481C1C}">
                <a14:useLocalDpi xmlns:a14="http://schemas.microsoft.com/office/drawing/2010/main" val="0"/>
              </a:ext>
            </a:extLst>
          </a:blip>
          <a:srcRect l="21034" r="29091"/>
          <a:stretch>
            <a:fillRect/>
          </a:stretch>
        </p:blipFill>
        <p:spPr>
          <a:xfrm>
            <a:off x="-468655" y="0"/>
            <a:ext cx="6270828" cy="10287000"/>
          </a:xfrm>
          <a:prstGeom prst="rect">
            <a:avLst/>
          </a:prstGeom>
        </p:spPr>
      </p:pic>
      <p:sp>
        <p:nvSpPr>
          <p:cNvPr id="3" name="Freeform 3"/>
          <p:cNvSpPr/>
          <p:nvPr/>
        </p:nvSpPr>
        <p:spPr>
          <a:xfrm rot="-10800000">
            <a:off x="3058972" y="7201601"/>
            <a:ext cx="2743200" cy="3085399"/>
          </a:xfrm>
          <a:custGeom>
            <a:avLst/>
            <a:gdLst/>
            <a:ahLst/>
            <a:cxnLst/>
            <a:rect l="l" t="t" r="r" b="b"/>
            <a:pathLst>
              <a:path w="2743200" h="3085399">
                <a:moveTo>
                  <a:pt x="0" y="0"/>
                </a:moveTo>
                <a:lnTo>
                  <a:pt x="2743200" y="0"/>
                </a:lnTo>
                <a:lnTo>
                  <a:pt x="2743200" y="3085399"/>
                </a:lnTo>
                <a:lnTo>
                  <a:pt x="0" y="30853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10" name="TextBox 10"/>
          <p:cNvSpPr txBox="1"/>
          <p:nvPr/>
        </p:nvSpPr>
        <p:spPr>
          <a:xfrm>
            <a:off x="7026063" y="1224269"/>
            <a:ext cx="9928427" cy="1520544"/>
          </a:xfrm>
          <a:prstGeom prst="rect">
            <a:avLst/>
          </a:prstGeom>
        </p:spPr>
        <p:txBody>
          <a:bodyPr lIns="0" tIns="0" rIns="0" bIns="0" rtlCol="0" anchor="t">
            <a:spAutoFit/>
          </a:bodyPr>
          <a:lstStyle/>
          <a:p>
            <a:pPr algn="l">
              <a:lnSpc>
                <a:spcPts val="11999"/>
              </a:lnSpc>
            </a:pPr>
            <a:r>
              <a:rPr lang="en-GB" sz="9999" noProof="0" dirty="0">
                <a:solidFill>
                  <a:srgbClr val="FFFFFF"/>
                </a:solidFill>
                <a:latin typeface="DM Sans"/>
                <a:ea typeface="DM Sans"/>
                <a:cs typeface="DM Sans"/>
                <a:sym typeface="DM Sans"/>
              </a:rPr>
              <a:t>The Solution</a:t>
            </a:r>
          </a:p>
        </p:txBody>
      </p:sp>
      <p:sp>
        <p:nvSpPr>
          <p:cNvPr id="17" name="Freeform 6">
            <a:extLst>
              <a:ext uri="{FF2B5EF4-FFF2-40B4-BE49-F238E27FC236}">
                <a16:creationId xmlns:a16="http://schemas.microsoft.com/office/drawing/2014/main" id="{9713A7D6-B7CF-ECFA-47C9-67536335E621}"/>
              </a:ext>
            </a:extLst>
          </p:cNvPr>
          <p:cNvSpPr/>
          <p:nvPr/>
        </p:nvSpPr>
        <p:spPr>
          <a:xfrm>
            <a:off x="16949382" y="20332"/>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2" name="TextBox 5">
            <a:extLst>
              <a:ext uri="{FF2B5EF4-FFF2-40B4-BE49-F238E27FC236}">
                <a16:creationId xmlns:a16="http://schemas.microsoft.com/office/drawing/2014/main" id="{A8910E29-992B-EC69-62E5-0ECB11E2C636}"/>
              </a:ext>
            </a:extLst>
          </p:cNvPr>
          <p:cNvSpPr txBox="1"/>
          <p:nvPr/>
        </p:nvSpPr>
        <p:spPr>
          <a:xfrm>
            <a:off x="7026063" y="3579533"/>
            <a:ext cx="9487893" cy="2887714"/>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E-Bike hire scheme</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Less cars - more bikes</a:t>
            </a:r>
          </a:p>
          <a:p>
            <a:pPr marL="647700" lvl="1" indent="-323850" algn="l">
              <a:lnSpc>
                <a:spcPts val="4500"/>
              </a:lnSpc>
              <a:buFont typeface="Arial"/>
              <a:buChar char="•"/>
            </a:pPr>
            <a:endParaRPr lang="en-GB" sz="4000" baseline="30000" noProof="0" dirty="0">
              <a:solidFill>
                <a:srgbClr val="F9D549"/>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Healthy, happy citizens</a:t>
            </a:r>
          </a:p>
        </p:txBody>
      </p:sp>
      <p:pic>
        <p:nvPicPr>
          <p:cNvPr id="24" name="Picture 23" descr="A metal tunnel on the side of a road&#10;&#10;AI-generated content may be incorrect.">
            <a:extLst>
              <a:ext uri="{FF2B5EF4-FFF2-40B4-BE49-F238E27FC236}">
                <a16:creationId xmlns:a16="http://schemas.microsoft.com/office/drawing/2014/main" id="{D15E5313-DF07-5C06-EF6C-9AC43E45C43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12484208" y="6330385"/>
            <a:ext cx="5802171" cy="3956615"/>
          </a:xfrm>
          <a:prstGeom prst="rect">
            <a:avLst/>
          </a:prstGeom>
        </p:spPr>
      </p:pic>
      <p:pic>
        <p:nvPicPr>
          <p:cNvPr id="31" name="Picture 30">
            <a:extLst>
              <a:ext uri="{FF2B5EF4-FFF2-40B4-BE49-F238E27FC236}">
                <a16:creationId xmlns:a16="http://schemas.microsoft.com/office/drawing/2014/main" id="{BD192BD6-5BD6-F9D1-5840-1E5A01F5C858}"/>
              </a:ext>
            </a:extLst>
          </p:cNvPr>
          <p:cNvPicPr>
            <a:picLocks noChangeAspect="1"/>
          </p:cNvPicPr>
          <p:nvPr/>
        </p:nvPicPr>
        <p:blipFill>
          <a:blip r:embed="rId10"/>
          <a:stretch>
            <a:fillRect/>
          </a:stretch>
        </p:blipFill>
        <p:spPr>
          <a:xfrm>
            <a:off x="7283085" y="6707467"/>
            <a:ext cx="4679629" cy="4073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6" name="TextBox 6"/>
          <p:cNvSpPr txBox="1"/>
          <p:nvPr/>
        </p:nvSpPr>
        <p:spPr>
          <a:xfrm>
            <a:off x="-567140" y="5361572"/>
            <a:ext cx="7753441" cy="3028950"/>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Value Proposition</a:t>
            </a:r>
          </a:p>
        </p:txBody>
      </p:sp>
      <p:sp>
        <p:nvSpPr>
          <p:cNvPr id="7" name="Freeform 7"/>
          <p:cNvSpPr/>
          <p:nvPr/>
        </p:nvSpPr>
        <p:spPr>
          <a:xfrm rot="-10800000">
            <a:off x="14915719" y="6494046"/>
            <a:ext cx="3372281" cy="3792954"/>
          </a:xfrm>
          <a:custGeom>
            <a:avLst/>
            <a:gdLst/>
            <a:ahLst/>
            <a:cxnLst/>
            <a:rect l="l" t="t" r="r" b="b"/>
            <a:pathLst>
              <a:path w="3372281" h="3792954">
                <a:moveTo>
                  <a:pt x="0" y="0"/>
                </a:moveTo>
                <a:lnTo>
                  <a:pt x="3372281" y="0"/>
                </a:lnTo>
                <a:lnTo>
                  <a:pt x="3372281"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pic>
        <p:nvPicPr>
          <p:cNvPr id="15" name="Picture 14" descr="A person riding a bicycle on a sidewalk&#10;&#10;AI-generated content may be incorrect.">
            <a:extLst>
              <a:ext uri="{FF2B5EF4-FFF2-40B4-BE49-F238E27FC236}">
                <a16:creationId xmlns:a16="http://schemas.microsoft.com/office/drawing/2014/main" id="{5CAAB2EA-996E-72C1-2701-1EF6C923EA92}"/>
              </a:ext>
            </a:extLst>
          </p:cNvPr>
          <p:cNvPicPr>
            <a:picLocks noChangeAspect="1"/>
          </p:cNvPicPr>
          <p:nvPr/>
        </p:nvPicPr>
        <p:blipFill rotWithShape="1">
          <a:blip r:embed="rId5">
            <a:extLst>
              <a:ext uri="{28A0092B-C50C-407E-A947-70E740481C1C}">
                <a14:useLocalDpi xmlns:a14="http://schemas.microsoft.com/office/drawing/2010/main" val="0"/>
              </a:ext>
            </a:extLst>
          </a:blip>
          <a:srcRect l="-59972" t="11342" r="-46239" b="-45362"/>
          <a:stretch>
            <a:fillRect/>
          </a:stretch>
        </p:blipFill>
        <p:spPr>
          <a:xfrm>
            <a:off x="-5728680" y="0"/>
            <a:ext cx="19339182" cy="8379102"/>
          </a:xfrm>
          <a:prstGeom prst="diagStripe">
            <a:avLst/>
          </a:prstGeom>
        </p:spPr>
      </p:pic>
      <p:sp>
        <p:nvSpPr>
          <p:cNvPr id="18" name="Freeform 6">
            <a:extLst>
              <a:ext uri="{FF2B5EF4-FFF2-40B4-BE49-F238E27FC236}">
                <a16:creationId xmlns:a16="http://schemas.microsoft.com/office/drawing/2014/main" id="{79EE9D9B-15B6-83EE-CF7A-116A8FF0CC2A}"/>
              </a:ext>
            </a:extLst>
          </p:cNvPr>
          <p:cNvSpPr/>
          <p:nvPr/>
        </p:nvSpPr>
        <p:spPr>
          <a:xfrm>
            <a:off x="16944619"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19" name="Freeform: Shape 18">
            <a:extLst>
              <a:ext uri="{FF2B5EF4-FFF2-40B4-BE49-F238E27FC236}">
                <a16:creationId xmlns:a16="http://schemas.microsoft.com/office/drawing/2014/main" id="{8585EC0D-27D0-0750-5013-7C6F3D0C84C4}"/>
              </a:ext>
            </a:extLst>
          </p:cNvPr>
          <p:cNvSpPr/>
          <p:nvPr/>
        </p:nvSpPr>
        <p:spPr>
          <a:xfrm rot="12600000">
            <a:off x="10527422" y="1104901"/>
            <a:ext cx="8061533" cy="2599402"/>
          </a:xfrm>
          <a:custGeom>
            <a:avLst/>
            <a:gdLst>
              <a:gd name="connsiteX0" fmla="*/ 3569775 w 4512478"/>
              <a:gd name="connsiteY0" fmla="*/ 1081949 h 1435536"/>
              <a:gd name="connsiteX1" fmla="*/ 115567 w 4512478"/>
              <a:gd name="connsiteY1" fmla="*/ 343728 h 1435536"/>
              <a:gd name="connsiteX2" fmla="*/ 0 w 4512478"/>
              <a:gd name="connsiteY2" fmla="*/ 165026 h 1435536"/>
              <a:gd name="connsiteX3" fmla="*/ 269096 w 4512478"/>
              <a:gd name="connsiteY3" fmla="*/ 9664 h 1435536"/>
              <a:gd name="connsiteX4" fmla="*/ 367388 w 4512478"/>
              <a:gd name="connsiteY4" fmla="*/ 161654 h 1435536"/>
              <a:gd name="connsiteX5" fmla="*/ 3414413 w 4512478"/>
              <a:gd name="connsiteY5" fmla="*/ 812854 h 1435536"/>
              <a:gd name="connsiteX6" fmla="*/ 4233937 w 4512478"/>
              <a:gd name="connsiteY6" fmla="*/ 15646 h 1435536"/>
              <a:gd name="connsiteX7" fmla="*/ 4242511 w 4512478"/>
              <a:gd name="connsiteY7" fmla="*/ 0 h 1435536"/>
              <a:gd name="connsiteX8" fmla="*/ 4512478 w 4512478"/>
              <a:gd name="connsiteY8" fmla="*/ 153271 h 1435536"/>
              <a:gd name="connsiteX9" fmla="*/ 4498814 w 4512478"/>
              <a:gd name="connsiteY9" fmla="*/ 178208 h 1435536"/>
              <a:gd name="connsiteX10" fmla="*/ 3569775 w 4512478"/>
              <a:gd name="connsiteY10" fmla="*/ 1081949 h 143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12478" h="1435536">
                <a:moveTo>
                  <a:pt x="3569775" y="1081949"/>
                </a:moveTo>
                <a:cubicBezTo>
                  <a:pt x="2387826" y="1764347"/>
                  <a:pt x="897060" y="1427342"/>
                  <a:pt x="115567" y="343728"/>
                </a:cubicBezTo>
                <a:lnTo>
                  <a:pt x="0" y="165026"/>
                </a:lnTo>
                <a:lnTo>
                  <a:pt x="269096" y="9664"/>
                </a:lnTo>
                <a:lnTo>
                  <a:pt x="367388" y="161654"/>
                </a:lnTo>
                <a:cubicBezTo>
                  <a:pt x="1056758" y="1117532"/>
                  <a:pt x="2371792" y="1414811"/>
                  <a:pt x="3414413" y="812854"/>
                </a:cubicBezTo>
                <a:cubicBezTo>
                  <a:pt x="3761954" y="612201"/>
                  <a:pt x="4038099" y="335378"/>
                  <a:pt x="4233937" y="15646"/>
                </a:cubicBezTo>
                <a:lnTo>
                  <a:pt x="4242511" y="0"/>
                </a:lnTo>
                <a:lnTo>
                  <a:pt x="4512478" y="153271"/>
                </a:lnTo>
                <a:lnTo>
                  <a:pt x="4498814" y="178208"/>
                </a:lnTo>
                <a:cubicBezTo>
                  <a:pt x="4276806" y="540667"/>
                  <a:pt x="3963758" y="854482"/>
                  <a:pt x="3569775" y="1081949"/>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solidFill>
                <a:schemeClr val="tx1"/>
              </a:solidFill>
            </a:endParaRPr>
          </a:p>
        </p:txBody>
      </p:sp>
      <p:sp>
        <p:nvSpPr>
          <p:cNvPr id="20" name="Freeform: Shape 19">
            <a:extLst>
              <a:ext uri="{FF2B5EF4-FFF2-40B4-BE49-F238E27FC236}">
                <a16:creationId xmlns:a16="http://schemas.microsoft.com/office/drawing/2014/main" id="{DA493283-D8B9-8532-CAC4-528108CBF730}"/>
              </a:ext>
            </a:extLst>
          </p:cNvPr>
          <p:cNvSpPr/>
          <p:nvPr/>
        </p:nvSpPr>
        <p:spPr>
          <a:xfrm rot="12600000">
            <a:off x="7848600" y="1758063"/>
            <a:ext cx="4593948" cy="7035805"/>
          </a:xfrm>
          <a:custGeom>
            <a:avLst/>
            <a:gdLst>
              <a:gd name="connsiteX0" fmla="*/ 2251118 w 2571482"/>
              <a:gd name="connsiteY0" fmla="*/ 3885568 h 3885568"/>
              <a:gd name="connsiteX1" fmla="*/ 1981151 w 2571482"/>
              <a:gd name="connsiteY1" fmla="*/ 3732297 h 3885568"/>
              <a:gd name="connsiteX2" fmla="*/ 2025033 w 2571482"/>
              <a:gd name="connsiteY2" fmla="*/ 3652213 h 3885568"/>
              <a:gd name="connsiteX3" fmla="*/ 1948800 w 2571482"/>
              <a:gd name="connsiteY3" fmla="*/ 1469850 h 3885568"/>
              <a:gd name="connsiteX4" fmla="*/ 96935 w 2571482"/>
              <a:gd name="connsiteY4" fmla="*/ 312649 h 3885568"/>
              <a:gd name="connsiteX5" fmla="*/ 0 w 2571482"/>
              <a:gd name="connsiteY5" fmla="*/ 310484 h 3885568"/>
              <a:gd name="connsiteX6" fmla="*/ 0 w 2571482"/>
              <a:gd name="connsiteY6" fmla="*/ 0 h 3885568"/>
              <a:gd name="connsiteX7" fmla="*/ 118560 w 2571482"/>
              <a:gd name="connsiteY7" fmla="*/ 2647 h 3885568"/>
              <a:gd name="connsiteX8" fmla="*/ 2217895 w 2571482"/>
              <a:gd name="connsiteY8" fmla="*/ 1314488 h 3885568"/>
              <a:gd name="connsiteX9" fmla="*/ 2304315 w 2571482"/>
              <a:gd name="connsiteY9" fmla="*/ 3788486 h 3885568"/>
              <a:gd name="connsiteX10" fmla="*/ 2251118 w 2571482"/>
              <a:gd name="connsiteY10" fmla="*/ 3885568 h 38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482" h="3885568">
                <a:moveTo>
                  <a:pt x="2251118" y="3885568"/>
                </a:moveTo>
                <a:lnTo>
                  <a:pt x="1981151" y="3732297"/>
                </a:lnTo>
                <a:lnTo>
                  <a:pt x="2025033" y="3652213"/>
                </a:lnTo>
                <a:cubicBezTo>
                  <a:pt x="2351749" y="2981084"/>
                  <a:pt x="2350105" y="2164931"/>
                  <a:pt x="1948800" y="1469850"/>
                </a:cubicBezTo>
                <a:cubicBezTo>
                  <a:pt x="1547495" y="774769"/>
                  <a:pt x="841508" y="365269"/>
                  <a:pt x="96935" y="312649"/>
                </a:cubicBezTo>
                <a:lnTo>
                  <a:pt x="0" y="310484"/>
                </a:lnTo>
                <a:lnTo>
                  <a:pt x="0" y="0"/>
                </a:lnTo>
                <a:lnTo>
                  <a:pt x="118560" y="2647"/>
                </a:lnTo>
                <a:cubicBezTo>
                  <a:pt x="962632" y="62298"/>
                  <a:pt x="1762963" y="526522"/>
                  <a:pt x="2217895" y="1314488"/>
                </a:cubicBezTo>
                <a:cubicBezTo>
                  <a:pt x="2672828" y="2102454"/>
                  <a:pt x="2674691" y="3027672"/>
                  <a:pt x="2304315" y="3788486"/>
                </a:cubicBezTo>
                <a:lnTo>
                  <a:pt x="2251118" y="3885568"/>
                </a:lnTo>
                <a:close/>
              </a:path>
            </a:pathLst>
          </a:cu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1" name="Freeform: Shape 20">
            <a:extLst>
              <a:ext uri="{FF2B5EF4-FFF2-40B4-BE49-F238E27FC236}">
                <a16:creationId xmlns:a16="http://schemas.microsoft.com/office/drawing/2014/main" id="{B6992E40-0BBE-02F0-F289-151B50656940}"/>
              </a:ext>
            </a:extLst>
          </p:cNvPr>
          <p:cNvSpPr/>
          <p:nvPr/>
        </p:nvSpPr>
        <p:spPr>
          <a:xfrm rot="12600000">
            <a:off x="12007921" y="4174773"/>
            <a:ext cx="4620088" cy="7064826"/>
          </a:xfrm>
          <a:custGeom>
            <a:avLst/>
            <a:gdLst>
              <a:gd name="connsiteX0" fmla="*/ 596137 w 2586114"/>
              <a:gd name="connsiteY0" fmla="*/ 3746233 h 3901595"/>
              <a:gd name="connsiteX1" fmla="*/ 327042 w 2586114"/>
              <a:gd name="connsiteY1" fmla="*/ 3901595 h 3901595"/>
              <a:gd name="connsiteX2" fmla="*/ 230619 w 2586114"/>
              <a:gd name="connsiteY2" fmla="*/ 3713243 h 3901595"/>
              <a:gd name="connsiteX3" fmla="*/ 1318405 w 2586114"/>
              <a:gd name="connsiteY3" fmla="*/ 352700 h 3901595"/>
              <a:gd name="connsiteX4" fmla="*/ 2565587 w 2586114"/>
              <a:gd name="connsiteY4" fmla="*/ 0 h 3901595"/>
              <a:gd name="connsiteX5" fmla="*/ 2586114 w 2586114"/>
              <a:gd name="connsiteY5" fmla="*/ 458 h 3901595"/>
              <a:gd name="connsiteX6" fmla="*/ 2586114 w 2586114"/>
              <a:gd name="connsiteY6" fmla="*/ 310943 h 3901595"/>
              <a:gd name="connsiteX7" fmla="*/ 2573931 w 2586114"/>
              <a:gd name="connsiteY7" fmla="*/ 310670 h 3901595"/>
              <a:gd name="connsiteX8" fmla="*/ 1473767 w 2586114"/>
              <a:gd name="connsiteY8" fmla="*/ 621795 h 3901595"/>
              <a:gd name="connsiteX9" fmla="*/ 514210 w 2586114"/>
              <a:gd name="connsiteY9" fmla="*/ 3586196 h 3901595"/>
              <a:gd name="connsiteX10" fmla="*/ 596137 w 2586114"/>
              <a:gd name="connsiteY10" fmla="*/ 3746233 h 390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114" h="3901595">
                <a:moveTo>
                  <a:pt x="596137" y="3746233"/>
                </a:moveTo>
                <a:lnTo>
                  <a:pt x="327042" y="3901595"/>
                </a:lnTo>
                <a:lnTo>
                  <a:pt x="230619" y="3713243"/>
                </a:lnTo>
                <a:cubicBezTo>
                  <a:pt x="-317072" y="2494643"/>
                  <a:pt x="136456" y="1035099"/>
                  <a:pt x="1318405" y="352700"/>
                </a:cubicBezTo>
                <a:cubicBezTo>
                  <a:pt x="1712388" y="125234"/>
                  <a:pt x="2140685" y="11035"/>
                  <a:pt x="2565587" y="0"/>
                </a:cubicBezTo>
                <a:lnTo>
                  <a:pt x="2586114" y="458"/>
                </a:lnTo>
                <a:lnTo>
                  <a:pt x="2586114" y="310943"/>
                </a:lnTo>
                <a:lnTo>
                  <a:pt x="2573931" y="310670"/>
                </a:lnTo>
                <a:cubicBezTo>
                  <a:pt x="2199116" y="320405"/>
                  <a:pt x="1821308" y="421143"/>
                  <a:pt x="1473767" y="621795"/>
                </a:cubicBezTo>
                <a:cubicBezTo>
                  <a:pt x="431146" y="1223753"/>
                  <a:pt x="31081" y="2511245"/>
                  <a:pt x="514210" y="3586196"/>
                </a:cubicBezTo>
                <a:lnTo>
                  <a:pt x="596137" y="3746233"/>
                </a:lnTo>
                <a:close/>
              </a:path>
            </a:pathLst>
          </a:custGeom>
          <a:solidFill>
            <a:srgbClr val="3498D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2" name="TextBox 21">
            <a:extLst>
              <a:ext uri="{FF2B5EF4-FFF2-40B4-BE49-F238E27FC236}">
                <a16:creationId xmlns:a16="http://schemas.microsoft.com/office/drawing/2014/main" id="{AB60A143-633F-6BE5-FAC2-8D63EED85A67}"/>
              </a:ext>
            </a:extLst>
          </p:cNvPr>
          <p:cNvSpPr txBox="1"/>
          <p:nvPr/>
        </p:nvSpPr>
        <p:spPr>
          <a:xfrm rot="1739889">
            <a:off x="9864009" y="1186819"/>
            <a:ext cx="7280408" cy="6052742"/>
          </a:xfrm>
          <a:prstGeom prst="rect">
            <a:avLst/>
          </a:prstGeom>
          <a:noFill/>
        </p:spPr>
        <p:txBody>
          <a:bodyPr wrap="square" lIns="0" tIns="0" rIns="0" bIns="0" rtlCol="0" anchor="ctr">
            <a:prstTxWarp prst="textArchUp">
              <a:avLst/>
            </a:prstTxWarp>
            <a:noAutofit/>
          </a:bodyPr>
          <a:lstStyle/>
          <a:p>
            <a:pPr algn="ctr"/>
            <a:r>
              <a:rPr lang="en-GB" sz="2000" b="1" noProof="0" dirty="0"/>
              <a:t>ENVIRONMENT</a:t>
            </a:r>
          </a:p>
        </p:txBody>
      </p:sp>
      <p:sp>
        <p:nvSpPr>
          <p:cNvPr id="23" name="TextBox 22">
            <a:extLst>
              <a:ext uri="{FF2B5EF4-FFF2-40B4-BE49-F238E27FC236}">
                <a16:creationId xmlns:a16="http://schemas.microsoft.com/office/drawing/2014/main" id="{FDAA5D78-9276-7E26-A539-873FBF92B590}"/>
              </a:ext>
            </a:extLst>
          </p:cNvPr>
          <p:cNvSpPr txBox="1"/>
          <p:nvPr/>
        </p:nvSpPr>
        <p:spPr>
          <a:xfrm rot="19664802">
            <a:off x="9912818" y="3569163"/>
            <a:ext cx="7483508" cy="6130152"/>
          </a:xfrm>
          <a:prstGeom prst="rect">
            <a:avLst/>
          </a:prstGeom>
          <a:noFill/>
        </p:spPr>
        <p:txBody>
          <a:bodyPr wrap="square" lIns="0" tIns="0" rIns="0" bIns="0" rtlCol="0" anchor="ctr">
            <a:prstTxWarp prst="textArchDown">
              <a:avLst/>
            </a:prstTxWarp>
            <a:noAutofit/>
          </a:bodyPr>
          <a:lstStyle/>
          <a:p>
            <a:pPr algn="ctr"/>
            <a:r>
              <a:rPr lang="en-GB" sz="2000" b="1" noProof="0" dirty="0">
                <a:solidFill>
                  <a:schemeClr val="bg1"/>
                </a:solidFill>
              </a:rPr>
              <a:t>SOCIAL</a:t>
            </a:r>
          </a:p>
        </p:txBody>
      </p:sp>
      <p:sp>
        <p:nvSpPr>
          <p:cNvPr id="24" name="TextBox 23">
            <a:extLst>
              <a:ext uri="{FF2B5EF4-FFF2-40B4-BE49-F238E27FC236}">
                <a16:creationId xmlns:a16="http://schemas.microsoft.com/office/drawing/2014/main" id="{EF897722-0520-D601-E8F3-89619CF9CBCC}"/>
              </a:ext>
            </a:extLst>
          </p:cNvPr>
          <p:cNvSpPr txBox="1"/>
          <p:nvPr/>
        </p:nvSpPr>
        <p:spPr>
          <a:xfrm rot="5400000">
            <a:off x="7587024" y="2351951"/>
            <a:ext cx="7585112" cy="6048037"/>
          </a:xfrm>
          <a:prstGeom prst="rect">
            <a:avLst/>
          </a:prstGeom>
          <a:noFill/>
        </p:spPr>
        <p:txBody>
          <a:bodyPr wrap="square" lIns="0" tIns="0" rIns="0" bIns="0" rtlCol="0" anchor="ctr">
            <a:prstTxWarp prst="textArchDown">
              <a:avLst/>
            </a:prstTxWarp>
            <a:noAutofit/>
          </a:bodyPr>
          <a:lstStyle/>
          <a:p>
            <a:pPr algn="ctr"/>
            <a:r>
              <a:rPr lang="en-GB" sz="2000" b="1" noProof="0" dirty="0"/>
              <a:t>GOVERNANCE</a:t>
            </a:r>
          </a:p>
        </p:txBody>
      </p:sp>
      <p:sp>
        <p:nvSpPr>
          <p:cNvPr id="25" name="Freeform: Shape 24">
            <a:extLst>
              <a:ext uri="{FF2B5EF4-FFF2-40B4-BE49-F238E27FC236}">
                <a16:creationId xmlns:a16="http://schemas.microsoft.com/office/drawing/2014/main" id="{9679B0FA-F835-1240-31AD-3A2EDA0537A0}"/>
              </a:ext>
            </a:extLst>
          </p:cNvPr>
          <p:cNvSpPr/>
          <p:nvPr/>
        </p:nvSpPr>
        <p:spPr>
          <a:xfrm>
            <a:off x="10936112" y="5520039"/>
            <a:ext cx="5903990" cy="3940851"/>
          </a:xfrm>
          <a:custGeom>
            <a:avLst/>
            <a:gdLst>
              <a:gd name="connsiteX0" fmla="*/ 0 w 3612629"/>
              <a:gd name="connsiteY0" fmla="*/ 2079676 h 2379091"/>
              <a:gd name="connsiteX1" fmla="*/ 1172228 w 3612629"/>
              <a:gd name="connsiteY1" fmla="*/ 2379092 h 2379091"/>
              <a:gd name="connsiteX2" fmla="*/ 3612630 w 3612629"/>
              <a:gd name="connsiteY2" fmla="*/ 0 h 2379091"/>
              <a:gd name="connsiteX3" fmla="*/ 1208001 w 3612629"/>
              <a:gd name="connsiteY3" fmla="*/ 0 h 2379091"/>
              <a:gd name="connsiteX4" fmla="*/ 103 w 3612629"/>
              <a:gd name="connsiteY4" fmla="*/ 2079676 h 2379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629" h="2379091">
                <a:moveTo>
                  <a:pt x="0" y="2079676"/>
                </a:moveTo>
                <a:cubicBezTo>
                  <a:pt x="347905" y="2270533"/>
                  <a:pt x="747401" y="2379092"/>
                  <a:pt x="1172228" y="2379092"/>
                </a:cubicBezTo>
                <a:cubicBezTo>
                  <a:pt x="2499644" y="2379092"/>
                  <a:pt x="3579648" y="1319558"/>
                  <a:pt x="3612630" y="0"/>
                </a:cubicBezTo>
                <a:lnTo>
                  <a:pt x="1208001" y="0"/>
                </a:lnTo>
                <a:lnTo>
                  <a:pt x="103" y="2079676"/>
                </a:lnTo>
                <a:close/>
              </a:path>
            </a:pathLst>
          </a:custGeom>
          <a:solidFill>
            <a:srgbClr val="3498DB"/>
          </a:solidFill>
          <a:ln w="10332" cap="flat">
            <a:noFill/>
            <a:prstDash val="solid"/>
            <a:miter/>
          </a:ln>
        </p:spPr>
        <p:txBody>
          <a:bodyPr rtlCol="0" anchor="ctr"/>
          <a:lstStyle/>
          <a:p>
            <a:endParaRPr lang="en-GB" noProof="0" dirty="0"/>
          </a:p>
        </p:txBody>
      </p:sp>
      <p:sp>
        <p:nvSpPr>
          <p:cNvPr id="26" name="Freeform: Shape 25">
            <a:extLst>
              <a:ext uri="{FF2B5EF4-FFF2-40B4-BE49-F238E27FC236}">
                <a16:creationId xmlns:a16="http://schemas.microsoft.com/office/drawing/2014/main" id="{8EE33804-45D1-0A24-E462-11566BE69E06}"/>
              </a:ext>
            </a:extLst>
          </p:cNvPr>
          <p:cNvSpPr/>
          <p:nvPr/>
        </p:nvSpPr>
        <p:spPr>
          <a:xfrm>
            <a:off x="10926311" y="1373678"/>
            <a:ext cx="5913791" cy="3941023"/>
          </a:xfrm>
          <a:custGeom>
            <a:avLst/>
            <a:gdLst>
              <a:gd name="connsiteX0" fmla="*/ 3618626 w 3618626"/>
              <a:gd name="connsiteY0" fmla="*/ 2379092 h 2379195"/>
              <a:gd name="connsiteX1" fmla="*/ 1178225 w 3618626"/>
              <a:gd name="connsiteY1" fmla="*/ 0 h 2379195"/>
              <a:gd name="connsiteX2" fmla="*/ 0 w 3618626"/>
              <a:gd name="connsiteY2" fmla="*/ 302827 h 2379195"/>
              <a:gd name="connsiteX3" fmla="*/ 1213791 w 3618626"/>
              <a:gd name="connsiteY3" fmla="*/ 2379195 h 2379195"/>
              <a:gd name="connsiteX4" fmla="*/ 3618523 w 3618626"/>
              <a:gd name="connsiteY4" fmla="*/ 2379195 h 2379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626" h="2379195">
                <a:moveTo>
                  <a:pt x="3618626" y="2379092"/>
                </a:moveTo>
                <a:cubicBezTo>
                  <a:pt x="3585645" y="1059534"/>
                  <a:pt x="2505744" y="0"/>
                  <a:pt x="1178225" y="0"/>
                </a:cubicBezTo>
                <a:cubicBezTo>
                  <a:pt x="750917" y="0"/>
                  <a:pt x="349353" y="109903"/>
                  <a:pt x="0" y="302827"/>
                </a:cubicBezTo>
                <a:lnTo>
                  <a:pt x="1213791" y="2379195"/>
                </a:lnTo>
                <a:lnTo>
                  <a:pt x="3618523" y="2379195"/>
                </a:lnTo>
                <a:close/>
              </a:path>
            </a:pathLst>
          </a:custGeom>
          <a:gradFill flip="none" rotWithShape="1">
            <a:gsLst>
              <a:gs pos="0">
                <a:schemeClr val="accent3"/>
              </a:gs>
              <a:gs pos="100000">
                <a:schemeClr val="accent3">
                  <a:lumMod val="75000"/>
                </a:schemeClr>
              </a:gs>
            </a:gsLst>
            <a:lin ang="8100000" scaled="1"/>
            <a:tileRect/>
          </a:gradFill>
          <a:ln w="10332" cap="flat">
            <a:noFill/>
            <a:prstDash val="solid"/>
            <a:miter/>
          </a:ln>
        </p:spPr>
        <p:txBody>
          <a:bodyPr rtlCol="0" anchor="ctr"/>
          <a:lstStyle/>
          <a:p>
            <a:endParaRPr lang="en-GB" noProof="0" dirty="0"/>
          </a:p>
        </p:txBody>
      </p:sp>
      <p:sp>
        <p:nvSpPr>
          <p:cNvPr id="27" name="Freeform: Shape 26">
            <a:extLst>
              <a:ext uri="{FF2B5EF4-FFF2-40B4-BE49-F238E27FC236}">
                <a16:creationId xmlns:a16="http://schemas.microsoft.com/office/drawing/2014/main" id="{6E0A02D8-BAF2-6932-DDC7-8C1CE4735CBB}"/>
              </a:ext>
            </a:extLst>
          </p:cNvPr>
          <p:cNvSpPr/>
          <p:nvPr/>
        </p:nvSpPr>
        <p:spPr>
          <a:xfrm>
            <a:off x="8862398" y="1979080"/>
            <a:ext cx="3872011" cy="6882404"/>
          </a:xfrm>
          <a:custGeom>
            <a:avLst/>
            <a:gdLst>
              <a:gd name="connsiteX0" fmla="*/ 1155893 w 2369269"/>
              <a:gd name="connsiteY0" fmla="*/ 0 h 4154906"/>
              <a:gd name="connsiteX1" fmla="*/ 0 w 2369269"/>
              <a:gd name="connsiteY1" fmla="*/ 2075644 h 4154906"/>
              <a:gd name="connsiteX2" fmla="*/ 1161682 w 2369269"/>
              <a:gd name="connsiteY2" fmla="*/ 4154907 h 4154906"/>
              <a:gd name="connsiteX3" fmla="*/ 2369270 w 2369269"/>
              <a:gd name="connsiteY3" fmla="*/ 2075747 h 4154906"/>
              <a:gd name="connsiteX4" fmla="*/ 1155893 w 2369269"/>
              <a:gd name="connsiteY4" fmla="*/ 0 h 4154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269" h="4154906">
                <a:moveTo>
                  <a:pt x="1155893" y="0"/>
                </a:moveTo>
                <a:cubicBezTo>
                  <a:pt x="462150" y="430513"/>
                  <a:pt x="0" y="1199109"/>
                  <a:pt x="0" y="2075644"/>
                </a:cubicBezTo>
                <a:cubicBezTo>
                  <a:pt x="0" y="2952179"/>
                  <a:pt x="464632" y="3725014"/>
                  <a:pt x="1161682" y="4154907"/>
                </a:cubicBezTo>
                <a:lnTo>
                  <a:pt x="2369270" y="2075747"/>
                </a:lnTo>
                <a:lnTo>
                  <a:pt x="1155893" y="0"/>
                </a:lnTo>
                <a:close/>
              </a:path>
            </a:pathLst>
          </a:custGeom>
          <a:solidFill>
            <a:srgbClr val="F9D549"/>
          </a:solidFill>
          <a:ln w="10332" cap="flat">
            <a:noFill/>
            <a:prstDash val="solid"/>
            <a:miter/>
          </a:ln>
        </p:spPr>
        <p:txBody>
          <a:bodyPr rtlCol="0" anchor="ctr"/>
          <a:lstStyle/>
          <a:p>
            <a:endParaRPr lang="en-GB" noProof="0" dirty="0"/>
          </a:p>
        </p:txBody>
      </p:sp>
      <p:sp>
        <p:nvSpPr>
          <p:cNvPr id="28" name="Freeform: Shape 27">
            <a:extLst>
              <a:ext uri="{FF2B5EF4-FFF2-40B4-BE49-F238E27FC236}">
                <a16:creationId xmlns:a16="http://schemas.microsoft.com/office/drawing/2014/main" id="{610A6552-B0A3-2EBD-16AE-5B03BB90BE5B}"/>
              </a:ext>
            </a:extLst>
          </p:cNvPr>
          <p:cNvSpPr/>
          <p:nvPr/>
        </p:nvSpPr>
        <p:spPr>
          <a:xfrm>
            <a:off x="10936112" y="6988419"/>
            <a:ext cx="2493253" cy="2472471"/>
          </a:xfrm>
          <a:custGeom>
            <a:avLst/>
            <a:gdLst>
              <a:gd name="connsiteX0" fmla="*/ 0 w 1525612"/>
              <a:gd name="connsiteY0" fmla="*/ 1193216 h 1492631"/>
              <a:gd name="connsiteX1" fmla="*/ 1172228 w 1525612"/>
              <a:gd name="connsiteY1" fmla="*/ 1492632 h 1492631"/>
              <a:gd name="connsiteX2" fmla="*/ 1525613 w 1525612"/>
              <a:gd name="connsiteY2" fmla="*/ 1467094 h 1492631"/>
              <a:gd name="connsiteX3" fmla="*/ 693019 w 1525612"/>
              <a:gd name="connsiteY3" fmla="*/ 0 h 1492631"/>
              <a:gd name="connsiteX4" fmla="*/ 0 w 1525612"/>
              <a:gd name="connsiteY4" fmla="*/ 1193113 h 149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612" h="1492631">
                <a:moveTo>
                  <a:pt x="0" y="1193216"/>
                </a:moveTo>
                <a:cubicBezTo>
                  <a:pt x="347905" y="1384073"/>
                  <a:pt x="747401" y="1492632"/>
                  <a:pt x="1172228" y="1492632"/>
                </a:cubicBezTo>
                <a:cubicBezTo>
                  <a:pt x="1292263" y="1492632"/>
                  <a:pt x="1410230" y="1483843"/>
                  <a:pt x="1525613" y="1467094"/>
                </a:cubicBezTo>
                <a:lnTo>
                  <a:pt x="693019" y="0"/>
                </a:lnTo>
                <a:lnTo>
                  <a:pt x="0" y="1193113"/>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5400000" scaled="1"/>
            <a:tileRect/>
          </a:gradFill>
          <a:ln w="10332" cap="flat">
            <a:noFill/>
            <a:prstDash val="solid"/>
            <a:miter/>
          </a:ln>
        </p:spPr>
        <p:txBody>
          <a:bodyPr rtlCol="0" anchor="ctr"/>
          <a:lstStyle/>
          <a:p>
            <a:endParaRPr lang="en-GB" noProof="0" dirty="0"/>
          </a:p>
        </p:txBody>
      </p:sp>
      <p:sp>
        <p:nvSpPr>
          <p:cNvPr id="29" name="Freeform: Shape 28">
            <a:extLst>
              <a:ext uri="{FF2B5EF4-FFF2-40B4-BE49-F238E27FC236}">
                <a16:creationId xmlns:a16="http://schemas.microsoft.com/office/drawing/2014/main" id="{236471EE-ED58-B183-3E49-7EC99DA90CB1}"/>
              </a:ext>
            </a:extLst>
          </p:cNvPr>
          <p:cNvSpPr/>
          <p:nvPr/>
        </p:nvSpPr>
        <p:spPr>
          <a:xfrm>
            <a:off x="14579512" y="5520039"/>
            <a:ext cx="2260420" cy="2422294"/>
          </a:xfrm>
          <a:custGeom>
            <a:avLst/>
            <a:gdLst>
              <a:gd name="connsiteX0" fmla="*/ 0 w 1383142"/>
              <a:gd name="connsiteY0" fmla="*/ 0 h 1462338"/>
              <a:gd name="connsiteX1" fmla="*/ 849447 w 1383142"/>
              <a:gd name="connsiteY1" fmla="*/ 1462339 h 1462338"/>
              <a:gd name="connsiteX2" fmla="*/ 1383143 w 1383142"/>
              <a:gd name="connsiteY2" fmla="*/ 0 h 1462338"/>
              <a:gd name="connsiteX3" fmla="*/ 0 w 1383142"/>
              <a:gd name="connsiteY3" fmla="*/ 0 h 1462338"/>
            </a:gdLst>
            <a:ahLst/>
            <a:cxnLst>
              <a:cxn ang="0">
                <a:pos x="connsiteX0" y="connsiteY0"/>
              </a:cxn>
              <a:cxn ang="0">
                <a:pos x="connsiteX1" y="connsiteY1"/>
              </a:cxn>
              <a:cxn ang="0">
                <a:pos x="connsiteX2" y="connsiteY2"/>
              </a:cxn>
              <a:cxn ang="0">
                <a:pos x="connsiteX3" y="connsiteY3"/>
              </a:cxn>
            </a:cxnLst>
            <a:rect l="l" t="t" r="r" b="b"/>
            <a:pathLst>
              <a:path w="1383142" h="1462338">
                <a:moveTo>
                  <a:pt x="0" y="0"/>
                </a:moveTo>
                <a:lnTo>
                  <a:pt x="849447" y="1462339"/>
                </a:lnTo>
                <a:cubicBezTo>
                  <a:pt x="1171815" y="1059637"/>
                  <a:pt x="1369288" y="552616"/>
                  <a:pt x="1383143" y="0"/>
                </a:cubicBezTo>
                <a:lnTo>
                  <a:pt x="0" y="0"/>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0" scaled="1"/>
            <a:tileRect/>
          </a:gradFill>
          <a:ln w="10332" cap="flat">
            <a:noFill/>
            <a:prstDash val="solid"/>
            <a:miter/>
          </a:ln>
        </p:spPr>
        <p:txBody>
          <a:bodyPr rtlCol="0" anchor="ctr"/>
          <a:lstStyle/>
          <a:p>
            <a:endParaRPr lang="en-GB" noProof="0" dirty="0"/>
          </a:p>
        </p:txBody>
      </p:sp>
      <p:sp>
        <p:nvSpPr>
          <p:cNvPr id="30" name="Freeform: Shape 29">
            <a:extLst>
              <a:ext uri="{FF2B5EF4-FFF2-40B4-BE49-F238E27FC236}">
                <a16:creationId xmlns:a16="http://schemas.microsoft.com/office/drawing/2014/main" id="{D42BD7B7-4F1B-C2BA-BD89-57F192717B21}"/>
              </a:ext>
            </a:extLst>
          </p:cNvPr>
          <p:cNvSpPr/>
          <p:nvPr/>
        </p:nvSpPr>
        <p:spPr>
          <a:xfrm>
            <a:off x="14563800" y="2878536"/>
            <a:ext cx="2276302" cy="2435994"/>
          </a:xfrm>
          <a:custGeom>
            <a:avLst/>
            <a:gdLst>
              <a:gd name="connsiteX0" fmla="*/ 1392861 w 1392860"/>
              <a:gd name="connsiteY0" fmla="*/ 1470610 h 1470609"/>
              <a:gd name="connsiteX1" fmla="*/ 852652 w 1392860"/>
              <a:gd name="connsiteY1" fmla="*/ 0 h 1470609"/>
              <a:gd name="connsiteX2" fmla="*/ 0 w 1392860"/>
              <a:gd name="connsiteY2" fmla="*/ 1470610 h 1470609"/>
              <a:gd name="connsiteX3" fmla="*/ 1392861 w 1392860"/>
              <a:gd name="connsiteY3" fmla="*/ 1470610 h 1470609"/>
            </a:gdLst>
            <a:ahLst/>
            <a:cxnLst>
              <a:cxn ang="0">
                <a:pos x="connsiteX0" y="connsiteY0"/>
              </a:cxn>
              <a:cxn ang="0">
                <a:pos x="connsiteX1" y="connsiteY1"/>
              </a:cxn>
              <a:cxn ang="0">
                <a:pos x="connsiteX2" y="connsiteY2"/>
              </a:cxn>
              <a:cxn ang="0">
                <a:pos x="connsiteX3" y="connsiteY3"/>
              </a:cxn>
            </a:cxnLst>
            <a:rect l="l" t="t" r="r" b="b"/>
            <a:pathLst>
              <a:path w="1392860" h="1470609">
                <a:moveTo>
                  <a:pt x="1392861" y="1470610"/>
                </a:moveTo>
                <a:cubicBezTo>
                  <a:pt x="1379007" y="914168"/>
                  <a:pt x="1178948" y="404045"/>
                  <a:pt x="852652" y="0"/>
                </a:cubicBezTo>
                <a:lnTo>
                  <a:pt x="0" y="1470610"/>
                </a:lnTo>
                <a:lnTo>
                  <a:pt x="1392861" y="1470610"/>
                </a:ln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1" name="Freeform: Shape 30">
            <a:extLst>
              <a:ext uri="{FF2B5EF4-FFF2-40B4-BE49-F238E27FC236}">
                <a16:creationId xmlns:a16="http://schemas.microsoft.com/office/drawing/2014/main" id="{ED67A786-74E8-E5F6-738D-913B2C5FF156}"/>
              </a:ext>
            </a:extLst>
          </p:cNvPr>
          <p:cNvSpPr/>
          <p:nvPr/>
        </p:nvSpPr>
        <p:spPr>
          <a:xfrm>
            <a:off x="10926311" y="1373678"/>
            <a:ext cx="2504066" cy="2470246"/>
          </a:xfrm>
          <a:custGeom>
            <a:avLst/>
            <a:gdLst>
              <a:gd name="connsiteX0" fmla="*/ 1178225 w 1532229"/>
              <a:gd name="connsiteY0" fmla="*/ 0 h 1491287"/>
              <a:gd name="connsiteX1" fmla="*/ 0 w 1532229"/>
              <a:gd name="connsiteY1" fmla="*/ 302827 h 1491287"/>
              <a:gd name="connsiteX2" fmla="*/ 694776 w 1532229"/>
              <a:gd name="connsiteY2" fmla="*/ 1491288 h 1491287"/>
              <a:gd name="connsiteX3" fmla="*/ 1532230 w 1532229"/>
              <a:gd name="connsiteY3" fmla="*/ 25641 h 1491287"/>
              <a:gd name="connsiteX4" fmla="*/ 1178225 w 1532229"/>
              <a:gd name="connsiteY4" fmla="*/ 0 h 1491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229" h="1491287">
                <a:moveTo>
                  <a:pt x="1178225" y="0"/>
                </a:moveTo>
                <a:cubicBezTo>
                  <a:pt x="750917" y="0"/>
                  <a:pt x="349353" y="109903"/>
                  <a:pt x="0" y="302827"/>
                </a:cubicBezTo>
                <a:lnTo>
                  <a:pt x="694776" y="1491288"/>
                </a:lnTo>
                <a:lnTo>
                  <a:pt x="1532230" y="25641"/>
                </a:lnTo>
                <a:cubicBezTo>
                  <a:pt x="1416641" y="8891"/>
                  <a:pt x="1298467" y="0"/>
                  <a:pt x="1178225" y="0"/>
                </a:cubicBez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2" name="Freeform: Shape 31">
            <a:extLst>
              <a:ext uri="{FF2B5EF4-FFF2-40B4-BE49-F238E27FC236}">
                <a16:creationId xmlns:a16="http://schemas.microsoft.com/office/drawing/2014/main" id="{05674DAD-9ED1-622C-452F-2D909C35D052}"/>
              </a:ext>
            </a:extLst>
          </p:cNvPr>
          <p:cNvSpPr/>
          <p:nvPr/>
        </p:nvSpPr>
        <p:spPr>
          <a:xfrm>
            <a:off x="9131222" y="6879669"/>
            <a:ext cx="2760727" cy="1981813"/>
          </a:xfrm>
          <a:custGeom>
            <a:avLst/>
            <a:gdLst>
              <a:gd name="connsiteX0" fmla="*/ 997190 w 1689278"/>
              <a:gd name="connsiteY0" fmla="*/ 1196421 h 1196421"/>
              <a:gd name="connsiteX1" fmla="*/ 1689278 w 1689278"/>
              <a:gd name="connsiteY1" fmla="*/ 4859 h 1196421"/>
              <a:gd name="connsiteX2" fmla="*/ 0 w 1689278"/>
              <a:gd name="connsiteY2" fmla="*/ 0 h 1196421"/>
              <a:gd name="connsiteX3" fmla="*/ 997087 w 1689278"/>
              <a:gd name="connsiteY3" fmla="*/ 1196421 h 1196421"/>
            </a:gdLst>
            <a:ahLst/>
            <a:cxnLst>
              <a:cxn ang="0">
                <a:pos x="connsiteX0" y="connsiteY0"/>
              </a:cxn>
              <a:cxn ang="0">
                <a:pos x="connsiteX1" y="connsiteY1"/>
              </a:cxn>
              <a:cxn ang="0">
                <a:pos x="connsiteX2" y="connsiteY2"/>
              </a:cxn>
              <a:cxn ang="0">
                <a:pos x="connsiteX3" y="connsiteY3"/>
              </a:cxn>
            </a:cxnLst>
            <a:rect l="l" t="t" r="r" b="b"/>
            <a:pathLst>
              <a:path w="1689278" h="1196421">
                <a:moveTo>
                  <a:pt x="997190" y="1196421"/>
                </a:moveTo>
                <a:lnTo>
                  <a:pt x="1689278" y="4859"/>
                </a:lnTo>
                <a:lnTo>
                  <a:pt x="0" y="0"/>
                </a:lnTo>
                <a:cubicBezTo>
                  <a:pt x="193752" y="499164"/>
                  <a:pt x="546930" y="918821"/>
                  <a:pt x="997087" y="1196421"/>
                </a:cubicBez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3" name="Freeform: Shape 32">
            <a:extLst>
              <a:ext uri="{FF2B5EF4-FFF2-40B4-BE49-F238E27FC236}">
                <a16:creationId xmlns:a16="http://schemas.microsoft.com/office/drawing/2014/main" id="{205DAA87-2B1C-ADB0-694E-414918434E3B}"/>
              </a:ext>
            </a:extLst>
          </p:cNvPr>
          <p:cNvSpPr/>
          <p:nvPr/>
        </p:nvSpPr>
        <p:spPr>
          <a:xfrm>
            <a:off x="9137980" y="1979080"/>
            <a:ext cx="2743154" cy="1958694"/>
          </a:xfrm>
          <a:custGeom>
            <a:avLst/>
            <a:gdLst>
              <a:gd name="connsiteX0" fmla="*/ 987265 w 1678525"/>
              <a:gd name="connsiteY0" fmla="*/ 0 h 1182463"/>
              <a:gd name="connsiteX1" fmla="*/ 0 w 1678525"/>
              <a:gd name="connsiteY1" fmla="*/ 1182464 h 1182463"/>
              <a:gd name="connsiteX2" fmla="*/ 1678526 w 1678525"/>
              <a:gd name="connsiteY2" fmla="*/ 1182464 h 1182463"/>
              <a:gd name="connsiteX3" fmla="*/ 987265 w 1678525"/>
              <a:gd name="connsiteY3" fmla="*/ 0 h 1182463"/>
            </a:gdLst>
            <a:ahLst/>
            <a:cxnLst>
              <a:cxn ang="0">
                <a:pos x="connsiteX0" y="connsiteY0"/>
              </a:cxn>
              <a:cxn ang="0">
                <a:pos x="connsiteX1" y="connsiteY1"/>
              </a:cxn>
              <a:cxn ang="0">
                <a:pos x="connsiteX2" y="connsiteY2"/>
              </a:cxn>
              <a:cxn ang="0">
                <a:pos x="connsiteX3" y="connsiteY3"/>
              </a:cxn>
            </a:cxnLst>
            <a:rect l="l" t="t" r="r" b="b"/>
            <a:pathLst>
              <a:path w="1678525" h="1182463">
                <a:moveTo>
                  <a:pt x="987265" y="0"/>
                </a:moveTo>
                <a:cubicBezTo>
                  <a:pt x="543001" y="275636"/>
                  <a:pt x="193752" y="689917"/>
                  <a:pt x="0" y="1182464"/>
                </a:cubicBezTo>
                <a:lnTo>
                  <a:pt x="1678526" y="1182464"/>
                </a:lnTo>
                <a:lnTo>
                  <a:pt x="987265" y="0"/>
                </a:ln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4" name="TextBox 33">
            <a:extLst>
              <a:ext uri="{FF2B5EF4-FFF2-40B4-BE49-F238E27FC236}">
                <a16:creationId xmlns:a16="http://schemas.microsoft.com/office/drawing/2014/main" id="{65EE74F8-506B-BDD7-C399-39B3D2DE60ED}"/>
              </a:ext>
            </a:extLst>
          </p:cNvPr>
          <p:cNvSpPr txBox="1"/>
          <p:nvPr/>
        </p:nvSpPr>
        <p:spPr>
          <a:xfrm>
            <a:off x="11510928" y="1710928"/>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E</a:t>
            </a:r>
          </a:p>
        </p:txBody>
      </p:sp>
      <p:sp>
        <p:nvSpPr>
          <p:cNvPr id="35" name="TextBox 34">
            <a:extLst>
              <a:ext uri="{FF2B5EF4-FFF2-40B4-BE49-F238E27FC236}">
                <a16:creationId xmlns:a16="http://schemas.microsoft.com/office/drawing/2014/main" id="{643E872C-235A-9FD4-AD74-6BEB25B46349}"/>
              </a:ext>
            </a:extLst>
          </p:cNvPr>
          <p:cNvSpPr txBox="1"/>
          <p:nvPr/>
        </p:nvSpPr>
        <p:spPr>
          <a:xfrm>
            <a:off x="15413355" y="5703132"/>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S</a:t>
            </a:r>
          </a:p>
        </p:txBody>
      </p:sp>
      <p:sp>
        <p:nvSpPr>
          <p:cNvPr id="36" name="TextBox 35">
            <a:extLst>
              <a:ext uri="{FF2B5EF4-FFF2-40B4-BE49-F238E27FC236}">
                <a16:creationId xmlns:a16="http://schemas.microsoft.com/office/drawing/2014/main" id="{7FD7286D-792F-A7A0-1707-A32872DFEFFA}"/>
              </a:ext>
            </a:extLst>
          </p:cNvPr>
          <p:cNvSpPr txBox="1"/>
          <p:nvPr/>
        </p:nvSpPr>
        <p:spPr>
          <a:xfrm>
            <a:off x="10040712" y="7046131"/>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G</a:t>
            </a:r>
          </a:p>
        </p:txBody>
      </p:sp>
      <p:sp>
        <p:nvSpPr>
          <p:cNvPr id="37" name="TextBox 36">
            <a:extLst>
              <a:ext uri="{FF2B5EF4-FFF2-40B4-BE49-F238E27FC236}">
                <a16:creationId xmlns:a16="http://schemas.microsoft.com/office/drawing/2014/main" id="{4B28985E-E73E-9485-D8AF-C66FAC9AC965}"/>
              </a:ext>
            </a:extLst>
          </p:cNvPr>
          <p:cNvSpPr txBox="1"/>
          <p:nvPr/>
        </p:nvSpPr>
        <p:spPr>
          <a:xfrm>
            <a:off x="9433951" y="4306983"/>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Infrastructure Damage</a:t>
            </a:r>
          </a:p>
          <a:p>
            <a:pPr marL="171450" indent="-171450">
              <a:spcBef>
                <a:spcPts val="500"/>
              </a:spcBef>
              <a:buFont typeface="Arial" panose="020B0604020202020204" pitchFamily="34" charset="0"/>
              <a:buChar char="•"/>
            </a:pPr>
            <a:r>
              <a:rPr lang="en-GB" sz="2000" b="1" noProof="0" dirty="0"/>
              <a:t>Council Investment</a:t>
            </a:r>
            <a:r>
              <a:rPr lang="en-GB" sz="2000" b="1" baseline="30000" noProof="0" dirty="0">
                <a:latin typeface="DM Sans"/>
                <a:ea typeface="DM Sans"/>
                <a:cs typeface="DM Sans"/>
                <a:sym typeface="DM Sans"/>
                <a:hlinkClick r:id="rId8">
                  <a:extLst>
                    <a:ext uri="{A12FA001-AC4F-418D-AE19-62706E023703}">
                      <ahyp:hlinkClr xmlns:ahyp="http://schemas.microsoft.com/office/drawing/2018/hyperlinkcolor" val="tx"/>
                    </a:ext>
                  </a:extLst>
                </a:hlinkClick>
              </a:rPr>
              <a:t>1</a:t>
            </a:r>
            <a:endParaRPr lang="en-GB" sz="2000" b="1" noProof="0" dirty="0"/>
          </a:p>
          <a:p>
            <a:pPr marL="171450" indent="-171450">
              <a:spcBef>
                <a:spcPts val="500"/>
              </a:spcBef>
              <a:buFont typeface="Arial" panose="020B0604020202020204" pitchFamily="34" charset="0"/>
              <a:buChar char="•"/>
            </a:pPr>
            <a:r>
              <a:rPr lang="en-GB" sz="2000" b="1" noProof="0" dirty="0"/>
              <a:t>Industry Investment</a:t>
            </a:r>
          </a:p>
          <a:p>
            <a:pPr marL="171450" indent="-171450">
              <a:spcBef>
                <a:spcPts val="500"/>
              </a:spcBef>
              <a:buFont typeface="Arial" panose="020B0604020202020204" pitchFamily="34" charset="0"/>
              <a:buChar char="•"/>
            </a:pPr>
            <a:r>
              <a:rPr lang="en-GB" sz="2000" b="1" noProof="0" dirty="0"/>
              <a:t>Employee Benefits</a:t>
            </a:r>
          </a:p>
        </p:txBody>
      </p:sp>
      <p:sp>
        <p:nvSpPr>
          <p:cNvPr id="38" name="TextBox 37">
            <a:extLst>
              <a:ext uri="{FF2B5EF4-FFF2-40B4-BE49-F238E27FC236}">
                <a16:creationId xmlns:a16="http://schemas.microsoft.com/office/drawing/2014/main" id="{4C506EC9-6AD1-9E64-2272-DC0D9C6496F3}"/>
              </a:ext>
            </a:extLst>
          </p:cNvPr>
          <p:cNvSpPr txBox="1"/>
          <p:nvPr/>
        </p:nvSpPr>
        <p:spPr>
          <a:xfrm>
            <a:off x="12937059" y="2504052"/>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Reduce Traffic</a:t>
            </a:r>
          </a:p>
          <a:p>
            <a:pPr marL="171450" indent="-171450">
              <a:spcBef>
                <a:spcPts val="500"/>
              </a:spcBef>
              <a:buFont typeface="Arial" panose="020B0604020202020204" pitchFamily="34" charset="0"/>
              <a:buChar char="•"/>
            </a:pPr>
            <a:r>
              <a:rPr lang="en-GB" sz="2000" b="1" noProof="0" dirty="0"/>
              <a:t>Fuel</a:t>
            </a:r>
          </a:p>
          <a:p>
            <a:pPr marL="171450" indent="-171450">
              <a:spcBef>
                <a:spcPts val="500"/>
              </a:spcBef>
              <a:buFont typeface="Arial" panose="020B0604020202020204" pitchFamily="34" charset="0"/>
              <a:buChar char="•"/>
            </a:pPr>
            <a:r>
              <a:rPr lang="en-GB" sz="2000" b="1" noProof="0" dirty="0"/>
              <a:t>Rubbish</a:t>
            </a:r>
          </a:p>
          <a:p>
            <a:pPr marL="171450" indent="-171450">
              <a:spcBef>
                <a:spcPts val="500"/>
              </a:spcBef>
              <a:buFont typeface="Arial" panose="020B0604020202020204" pitchFamily="34" charset="0"/>
              <a:buChar char="•"/>
            </a:pPr>
            <a:endParaRPr lang="en-GB" sz="2000" b="1" noProof="0" dirty="0"/>
          </a:p>
        </p:txBody>
      </p:sp>
      <p:sp>
        <p:nvSpPr>
          <p:cNvPr id="39" name="TextBox 38">
            <a:extLst>
              <a:ext uri="{FF2B5EF4-FFF2-40B4-BE49-F238E27FC236}">
                <a16:creationId xmlns:a16="http://schemas.microsoft.com/office/drawing/2014/main" id="{307E4464-19E2-9ECF-2375-522BA0F0ADE7}"/>
              </a:ext>
            </a:extLst>
          </p:cNvPr>
          <p:cNvSpPr txBox="1"/>
          <p:nvPr/>
        </p:nvSpPr>
        <p:spPr>
          <a:xfrm>
            <a:off x="12646646" y="6367475"/>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Bike Availability</a:t>
            </a:r>
          </a:p>
          <a:p>
            <a:pPr marL="171450" indent="-171450">
              <a:spcBef>
                <a:spcPts val="500"/>
              </a:spcBef>
              <a:buFont typeface="Arial" panose="020B0604020202020204" pitchFamily="34" charset="0"/>
              <a:buChar char="•"/>
            </a:pPr>
            <a:r>
              <a:rPr lang="en-GB" sz="2000" b="1" noProof="0" dirty="0"/>
              <a:t>Distance to Dock</a:t>
            </a:r>
          </a:p>
          <a:p>
            <a:pPr marL="171450" indent="-171450">
              <a:spcBef>
                <a:spcPts val="500"/>
              </a:spcBef>
              <a:buFont typeface="Arial" panose="020B0604020202020204" pitchFamily="34" charset="0"/>
              <a:buChar char="•"/>
            </a:pPr>
            <a:r>
              <a:rPr lang="en-GB" sz="2000" b="1" noProof="0" dirty="0"/>
              <a:t>Usage Cost</a:t>
            </a:r>
          </a:p>
          <a:p>
            <a:pPr marL="171450" indent="-171450">
              <a:spcBef>
                <a:spcPts val="500"/>
              </a:spcBef>
              <a:buFont typeface="Arial" panose="020B0604020202020204" pitchFamily="34" charset="0"/>
              <a:buChar char="•"/>
            </a:pPr>
            <a:r>
              <a:rPr lang="en-GB" sz="2000" b="1" noProof="0" dirty="0"/>
              <a:t>Dock Availability</a:t>
            </a:r>
          </a:p>
          <a:p>
            <a:pPr marL="171450" indent="-171450">
              <a:spcBef>
                <a:spcPts val="500"/>
              </a:spcBef>
              <a:buFont typeface="Arial" panose="020B0604020202020204" pitchFamily="34" charset="0"/>
              <a:buChar char="•"/>
            </a:pPr>
            <a:r>
              <a:rPr lang="en-GB" sz="2000" b="1" noProof="0" dirty="0"/>
              <a:t>POI Coverage</a:t>
            </a:r>
          </a:p>
          <a:p>
            <a:pPr marL="171450" indent="-171450">
              <a:spcBef>
                <a:spcPts val="500"/>
              </a:spcBef>
              <a:buFont typeface="Arial" panose="020B0604020202020204" pitchFamily="34" charset="0"/>
              <a:buChar char="•"/>
            </a:pPr>
            <a:endParaRPr lang="en-GB" noProof="0" dirty="0"/>
          </a:p>
        </p:txBody>
      </p:sp>
      <p:pic>
        <p:nvPicPr>
          <p:cNvPr id="40" name="Graphic 39" descr="court">
            <a:extLst>
              <a:ext uri="{FF2B5EF4-FFF2-40B4-BE49-F238E27FC236}">
                <a16:creationId xmlns:a16="http://schemas.microsoft.com/office/drawing/2014/main" id="{41278D9C-0EC7-72A9-6562-5079A061BB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64376" y="2718442"/>
            <a:ext cx="925711" cy="938280"/>
          </a:xfrm>
          <a:prstGeom prst="rect">
            <a:avLst/>
          </a:prstGeom>
        </p:spPr>
      </p:pic>
      <p:pic>
        <p:nvPicPr>
          <p:cNvPr id="41" name="Graphic 40" descr="openhandwithplant">
            <a:extLst>
              <a:ext uri="{FF2B5EF4-FFF2-40B4-BE49-F238E27FC236}">
                <a16:creationId xmlns:a16="http://schemas.microsoft.com/office/drawing/2014/main" id="{04A29F2C-1433-EB09-D4FF-3535C0045CD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400058" y="4072346"/>
            <a:ext cx="946229" cy="959076"/>
          </a:xfrm>
          <a:prstGeom prst="rect">
            <a:avLst/>
          </a:prstGeom>
        </p:spPr>
      </p:pic>
      <p:pic>
        <p:nvPicPr>
          <p:cNvPr id="42" name="Graphic 41" descr="team">
            <a:extLst>
              <a:ext uri="{FF2B5EF4-FFF2-40B4-BE49-F238E27FC236}">
                <a16:creationId xmlns:a16="http://schemas.microsoft.com/office/drawing/2014/main" id="{E231CCCF-1B6E-F923-2976-9AB19EDBC1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45695" y="8061578"/>
            <a:ext cx="899998" cy="912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8" grpId="0" animBg="1"/>
      <p:bldP spid="19" grpId="0" animBg="1"/>
      <p:bldP spid="20" grpId="0" animBg="1"/>
      <p:bldP spid="21" grpId="0" animBg="1"/>
      <p:bldP spid="2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5" name="Freeform 5"/>
          <p:cNvSpPr/>
          <p:nvPr/>
        </p:nvSpPr>
        <p:spPr>
          <a:xfrm rot="-5400000">
            <a:off x="210337" y="6704383"/>
            <a:ext cx="3372281" cy="3792954"/>
          </a:xfrm>
          <a:custGeom>
            <a:avLst/>
            <a:gdLst/>
            <a:ahLst/>
            <a:cxnLst/>
            <a:rect l="l" t="t" r="r" b="b"/>
            <a:pathLst>
              <a:path w="3372281" h="3792954">
                <a:moveTo>
                  <a:pt x="0" y="0"/>
                </a:moveTo>
                <a:lnTo>
                  <a:pt x="3372280" y="0"/>
                </a:lnTo>
                <a:lnTo>
                  <a:pt x="3372280"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14" name="TextBox 14"/>
          <p:cNvSpPr txBox="1"/>
          <p:nvPr/>
        </p:nvSpPr>
        <p:spPr>
          <a:xfrm>
            <a:off x="152400" y="0"/>
            <a:ext cx="11029107" cy="1514475"/>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Underlying Magic</a:t>
            </a:r>
          </a:p>
        </p:txBody>
      </p:sp>
      <p:pic>
        <p:nvPicPr>
          <p:cNvPr id="16" name="Picture 15">
            <a:extLst>
              <a:ext uri="{FF2B5EF4-FFF2-40B4-BE49-F238E27FC236}">
                <a16:creationId xmlns:a16="http://schemas.microsoft.com/office/drawing/2014/main" id="{05AE3E98-BA08-944A-7E8C-F6AE0F5B82C8}"/>
              </a:ext>
            </a:extLst>
          </p:cNvPr>
          <p:cNvPicPr>
            <a:picLocks noChangeAspect="1"/>
          </p:cNvPicPr>
          <p:nvPr/>
        </p:nvPicPr>
        <p:blipFill>
          <a:blip r:embed="rId5"/>
          <a:stretch>
            <a:fillRect/>
          </a:stretch>
        </p:blipFill>
        <p:spPr>
          <a:xfrm>
            <a:off x="700605" y="1960651"/>
            <a:ext cx="8221918" cy="6039693"/>
          </a:xfrm>
          <a:prstGeom prst="roundRect">
            <a:avLst/>
          </a:prstGeom>
        </p:spPr>
      </p:pic>
      <p:sp>
        <p:nvSpPr>
          <p:cNvPr id="17" name="Freeform 6">
            <a:extLst>
              <a:ext uri="{FF2B5EF4-FFF2-40B4-BE49-F238E27FC236}">
                <a16:creationId xmlns:a16="http://schemas.microsoft.com/office/drawing/2014/main" id="{33CB34B1-C194-15CA-891F-2ACA64DDAD55}"/>
              </a:ext>
            </a:extLst>
          </p:cNvPr>
          <p:cNvSpPr/>
          <p:nvPr/>
        </p:nvSpPr>
        <p:spPr>
          <a:xfrm>
            <a:off x="16939857" y="-39628"/>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pic>
        <p:nvPicPr>
          <p:cNvPr id="4" name="Picture 3">
            <a:extLst>
              <a:ext uri="{FF2B5EF4-FFF2-40B4-BE49-F238E27FC236}">
                <a16:creationId xmlns:a16="http://schemas.microsoft.com/office/drawing/2014/main" id="{31884147-068C-D7E0-80C8-3B3DF99AD0AC}"/>
              </a:ext>
            </a:extLst>
          </p:cNvPr>
          <p:cNvPicPr>
            <a:picLocks noChangeAspect="1"/>
          </p:cNvPicPr>
          <p:nvPr/>
        </p:nvPicPr>
        <p:blipFill>
          <a:blip r:embed="rId8"/>
          <a:stretch>
            <a:fillRect/>
          </a:stretch>
        </p:blipFill>
        <p:spPr>
          <a:xfrm>
            <a:off x="9619499" y="1960650"/>
            <a:ext cx="8221918" cy="6039693"/>
          </a:xfrm>
          <a:prstGeom prst="roundRect">
            <a:avLst/>
          </a:prstGeom>
        </p:spPr>
      </p:pic>
      <p:sp>
        <p:nvSpPr>
          <p:cNvPr id="6" name="TextBox 13">
            <a:extLst>
              <a:ext uri="{FF2B5EF4-FFF2-40B4-BE49-F238E27FC236}">
                <a16:creationId xmlns:a16="http://schemas.microsoft.com/office/drawing/2014/main" id="{A8BEFA1C-A013-E3F3-ABE2-E95AF1A9F1F4}"/>
              </a:ext>
            </a:extLst>
          </p:cNvPr>
          <p:cNvSpPr txBox="1"/>
          <p:nvPr/>
        </p:nvSpPr>
        <p:spPr>
          <a:xfrm>
            <a:off x="11046379" y="8093763"/>
            <a:ext cx="5368158" cy="1119794"/>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New Candidate Stations</a:t>
            </a:r>
          </a:p>
          <a:p>
            <a:pPr marL="323850" lvl="1" algn="ctr">
              <a:lnSpc>
                <a:spcPts val="4500"/>
              </a:lnSpc>
            </a:pPr>
            <a:r>
              <a:rPr lang="en-US" sz="3000" b="1" dirty="0">
                <a:solidFill>
                  <a:srgbClr val="2B2929"/>
                </a:solidFill>
                <a:latin typeface="DM Sans"/>
                <a:ea typeface="DM Sans"/>
                <a:cs typeface="DM Sans"/>
                <a:sym typeface="DM Sans"/>
              </a:rPr>
              <a:t>b</a:t>
            </a:r>
            <a:r>
              <a:rPr lang="en-US" sz="3000" b="1" noProof="0" dirty="0">
                <a:solidFill>
                  <a:srgbClr val="2B2929"/>
                </a:solidFill>
                <a:latin typeface="DM Sans"/>
                <a:ea typeface="DM Sans"/>
                <a:cs typeface="DM Sans"/>
                <a:sym typeface="DM Sans"/>
              </a:rPr>
              <a:t>y Cluster</a:t>
            </a:r>
            <a:endParaRPr lang="en-GB" sz="3000" b="1" noProof="0" dirty="0">
              <a:solidFill>
                <a:srgbClr val="2B2929"/>
              </a:solidFill>
              <a:latin typeface="DM Sans"/>
              <a:ea typeface="DM Sans"/>
              <a:cs typeface="DM Sans"/>
              <a:sym typeface="DM Sans"/>
            </a:endParaRPr>
          </a:p>
        </p:txBody>
      </p:sp>
      <p:sp>
        <p:nvSpPr>
          <p:cNvPr id="7" name="TextBox 13"/>
          <p:cNvSpPr txBox="1"/>
          <p:nvPr/>
        </p:nvSpPr>
        <p:spPr>
          <a:xfrm>
            <a:off x="3010348" y="8066549"/>
            <a:ext cx="3602431" cy="542713"/>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Historic</a:t>
            </a:r>
            <a:r>
              <a:rPr lang="en-GB" sz="3000" b="1" dirty="0">
                <a:solidFill>
                  <a:srgbClr val="2B2929"/>
                </a:solidFill>
                <a:latin typeface="DM Sans"/>
                <a:ea typeface="DM Sans"/>
                <a:cs typeface="DM Sans"/>
                <a:sym typeface="DM Sans"/>
              </a:rPr>
              <a:t> Stations</a:t>
            </a:r>
            <a:endParaRPr lang="en-GB" sz="3000" b="1" noProof="0" dirty="0">
              <a:solidFill>
                <a:srgbClr val="2B2929"/>
              </a:solidFill>
              <a:latin typeface="DM Sans"/>
              <a:ea typeface="DM Sans"/>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3" name="Picture 22" descr="A hill with a city in the background&#10;&#10;AI-generated content may be incorrect.">
            <a:extLst>
              <a:ext uri="{FF2B5EF4-FFF2-40B4-BE49-F238E27FC236}">
                <a16:creationId xmlns:a16="http://schemas.microsoft.com/office/drawing/2014/main" id="{C882D2A8-CA5A-F26F-694A-04CF7C5E9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214" y="-447676"/>
            <a:ext cx="16102014" cy="10734676"/>
          </a:xfrm>
          <a:prstGeom prst="rect">
            <a:avLst/>
          </a:prstGeom>
        </p:spPr>
      </p:pic>
      <p:sp>
        <p:nvSpPr>
          <p:cNvPr id="16" name="Right Triangle 15">
            <a:extLst>
              <a:ext uri="{FF2B5EF4-FFF2-40B4-BE49-F238E27FC236}">
                <a16:creationId xmlns:a16="http://schemas.microsoft.com/office/drawing/2014/main" id="{426A0908-1CF2-9854-9BC7-6C89811EED98}"/>
              </a:ext>
            </a:extLst>
          </p:cNvPr>
          <p:cNvSpPr/>
          <p:nvPr/>
        </p:nvSpPr>
        <p:spPr>
          <a:xfrm rot="16200000">
            <a:off x="1850612" y="19998"/>
            <a:ext cx="10315575" cy="1021480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5" name="Freeform 5"/>
          <p:cNvSpPr/>
          <p:nvPr/>
        </p:nvSpPr>
        <p:spPr>
          <a:xfrm>
            <a:off x="0" y="0"/>
            <a:ext cx="2543175" cy="2860422"/>
          </a:xfrm>
          <a:custGeom>
            <a:avLst/>
            <a:gdLst/>
            <a:ahLst/>
            <a:cxnLst/>
            <a:rect l="l" t="t" r="r" b="b"/>
            <a:pathLst>
              <a:path w="2543175" h="2860422">
                <a:moveTo>
                  <a:pt x="0" y="0"/>
                </a:moveTo>
                <a:lnTo>
                  <a:pt x="2543175" y="0"/>
                </a:lnTo>
                <a:lnTo>
                  <a:pt x="2543175" y="2860422"/>
                </a:lnTo>
                <a:lnTo>
                  <a:pt x="0" y="2860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7" name="TextBox 7"/>
          <p:cNvSpPr txBox="1"/>
          <p:nvPr/>
        </p:nvSpPr>
        <p:spPr>
          <a:xfrm>
            <a:off x="9461859" y="1028700"/>
            <a:ext cx="7797441" cy="1520544"/>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Outputs</a:t>
            </a:r>
          </a:p>
        </p:txBody>
      </p:sp>
      <p:sp>
        <p:nvSpPr>
          <p:cNvPr id="19" name="Freeform 6">
            <a:extLst>
              <a:ext uri="{FF2B5EF4-FFF2-40B4-BE49-F238E27FC236}">
                <a16:creationId xmlns:a16="http://schemas.microsoft.com/office/drawing/2014/main" id="{4676DD6A-1DEA-D568-FFB8-648637129F2B}"/>
              </a:ext>
            </a:extLst>
          </p:cNvPr>
          <p:cNvSpPr/>
          <p:nvPr/>
        </p:nvSpPr>
        <p:spPr>
          <a:xfrm>
            <a:off x="16873182" y="6469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graphicFrame>
        <p:nvGraphicFramePr>
          <p:cNvPr id="2" name="Table 1">
            <a:extLst>
              <a:ext uri="{FF2B5EF4-FFF2-40B4-BE49-F238E27FC236}">
                <a16:creationId xmlns:a16="http://schemas.microsoft.com/office/drawing/2014/main" id="{18BCED0B-149D-3F19-94AD-27C4F700047D}"/>
              </a:ext>
            </a:extLst>
          </p:cNvPr>
          <p:cNvGraphicFramePr>
            <a:graphicFrameLocks noGrp="1"/>
          </p:cNvGraphicFramePr>
          <p:nvPr>
            <p:extLst>
              <p:ext uri="{D42A27DB-BD31-4B8C-83A1-F6EECF244321}">
                <p14:modId xmlns:p14="http://schemas.microsoft.com/office/powerpoint/2010/main" val="1249732242"/>
              </p:ext>
            </p:extLst>
          </p:nvPr>
        </p:nvGraphicFramePr>
        <p:xfrm>
          <a:off x="8308136" y="4686300"/>
          <a:ext cx="9263384" cy="4384955"/>
        </p:xfrm>
        <a:graphic>
          <a:graphicData uri="http://schemas.openxmlformats.org/drawingml/2006/table">
            <a:tbl>
              <a:tblPr firstRow="1" bandRow="1">
                <a:tableStyleId>{793D81CF-94F2-401A-BA57-92F5A7B2D0C5}</a:tableStyleId>
              </a:tblPr>
              <a:tblGrid>
                <a:gridCol w="1828800">
                  <a:extLst>
                    <a:ext uri="{9D8B030D-6E8A-4147-A177-3AD203B41FA5}">
                      <a16:colId xmlns:a16="http://schemas.microsoft.com/office/drawing/2014/main" val="3512247094"/>
                    </a:ext>
                  </a:extLst>
                </a:gridCol>
                <a:gridCol w="2478024">
                  <a:extLst>
                    <a:ext uri="{9D8B030D-6E8A-4147-A177-3AD203B41FA5}">
                      <a16:colId xmlns:a16="http://schemas.microsoft.com/office/drawing/2014/main" val="732588179"/>
                    </a:ext>
                  </a:extLst>
                </a:gridCol>
                <a:gridCol w="2478280">
                  <a:extLst>
                    <a:ext uri="{9D8B030D-6E8A-4147-A177-3AD203B41FA5}">
                      <a16:colId xmlns:a16="http://schemas.microsoft.com/office/drawing/2014/main" val="3356236701"/>
                    </a:ext>
                  </a:extLst>
                </a:gridCol>
                <a:gridCol w="2478280">
                  <a:extLst>
                    <a:ext uri="{9D8B030D-6E8A-4147-A177-3AD203B41FA5}">
                      <a16:colId xmlns:a16="http://schemas.microsoft.com/office/drawing/2014/main" val="4134773507"/>
                    </a:ext>
                  </a:extLst>
                </a:gridCol>
              </a:tblGrid>
              <a:tr h="876991">
                <a:tc>
                  <a:txBody>
                    <a:bodyPr/>
                    <a:lstStyle/>
                    <a:p>
                      <a:endParaRPr lang="en-GB" sz="3200" dirty="0">
                        <a:latin typeface="DM Sans" pitchFamily="2" charset="0"/>
                      </a:endParaRPr>
                    </a:p>
                  </a:txBody>
                  <a:tcPr/>
                </a:tc>
                <a:tc>
                  <a:txBody>
                    <a:bodyPr/>
                    <a:lstStyle/>
                    <a:p>
                      <a:pPr algn="ctr"/>
                      <a:r>
                        <a:rPr lang="en-US" sz="3200" dirty="0"/>
                        <a:t>Stations</a:t>
                      </a:r>
                      <a:endParaRPr lang="en-GB" sz="3200" dirty="0">
                        <a:latin typeface="DM Sans" pitchFamily="2" charset="0"/>
                      </a:endParaRPr>
                    </a:p>
                  </a:txBody>
                  <a:tcPr/>
                </a:tc>
                <a:tc>
                  <a:txBody>
                    <a:bodyPr/>
                    <a:lstStyle/>
                    <a:p>
                      <a:pPr algn="ctr"/>
                      <a:r>
                        <a:rPr lang="en-US" sz="3200" dirty="0"/>
                        <a:t>Bikes</a:t>
                      </a:r>
                      <a:endParaRPr lang="en-GB" sz="3200" dirty="0">
                        <a:latin typeface="DM Sans" pitchFamily="2" charset="0"/>
                      </a:endParaRPr>
                    </a:p>
                  </a:txBody>
                  <a:tcPr/>
                </a:tc>
                <a:tc>
                  <a:txBody>
                    <a:bodyPr/>
                    <a:lstStyle/>
                    <a:p>
                      <a:pPr algn="ctr"/>
                      <a:r>
                        <a:rPr lang="en-US" sz="3200" dirty="0"/>
                        <a:t>Hangars</a:t>
                      </a:r>
                      <a:endParaRPr lang="en-GB" sz="3200" dirty="0">
                        <a:latin typeface="DM Sans" pitchFamily="2" charset="0"/>
                      </a:endParaRPr>
                    </a:p>
                  </a:txBody>
                  <a:tcPr/>
                </a:tc>
                <a:extLst>
                  <a:ext uri="{0D108BD9-81ED-4DB2-BD59-A6C34878D82A}">
                    <a16:rowId xmlns:a16="http://schemas.microsoft.com/office/drawing/2014/main" val="1976831641"/>
                  </a:ext>
                </a:extLst>
              </a:tr>
              <a:tr h="876991">
                <a:tc>
                  <a:txBody>
                    <a:bodyPr/>
                    <a:lstStyle/>
                    <a:p>
                      <a:pPr algn="r"/>
                      <a:r>
                        <a:rPr lang="en-US" sz="3200" b="1" dirty="0"/>
                        <a:t>Month 1</a:t>
                      </a:r>
                      <a:endParaRPr lang="en-GB" sz="3200" b="1" dirty="0">
                        <a:latin typeface="DM Sans" pitchFamily="2" charset="0"/>
                      </a:endParaRPr>
                    </a:p>
                  </a:txBody>
                  <a:tcPr/>
                </a:tc>
                <a:tc>
                  <a:txBody>
                    <a:bodyPr/>
                    <a:lstStyle/>
                    <a:p>
                      <a:pPr algn="ctr"/>
                      <a:r>
                        <a:rPr lang="en-US" sz="3200" dirty="0"/>
                        <a:t>27</a:t>
                      </a:r>
                      <a:endParaRPr lang="en-GB" sz="3200" dirty="0">
                        <a:latin typeface="DM Sans" pitchFamily="2" charset="0"/>
                      </a:endParaRPr>
                    </a:p>
                  </a:txBody>
                  <a:tcPr/>
                </a:tc>
                <a:tc>
                  <a:txBody>
                    <a:bodyPr/>
                    <a:lstStyle/>
                    <a:p>
                      <a:pPr algn="ctr"/>
                      <a:r>
                        <a:rPr lang="en-US" sz="3200" dirty="0"/>
                        <a:t>1440</a:t>
                      </a:r>
                      <a:endParaRPr lang="en-GB" sz="3200" dirty="0">
                        <a:latin typeface="DM Sans" pitchFamily="2" charset="0"/>
                      </a:endParaRPr>
                    </a:p>
                  </a:txBody>
                  <a:tcPr/>
                </a:tc>
                <a:tc>
                  <a:txBody>
                    <a:bodyPr/>
                    <a:lstStyle/>
                    <a:p>
                      <a:pPr algn="ctr"/>
                      <a:r>
                        <a:rPr lang="en-US" sz="3200" dirty="0"/>
                        <a:t>288</a:t>
                      </a:r>
                      <a:endParaRPr lang="en-GB" sz="3200" dirty="0">
                        <a:latin typeface="DM Sans" pitchFamily="2" charset="0"/>
                      </a:endParaRPr>
                    </a:p>
                  </a:txBody>
                  <a:tcPr/>
                </a:tc>
                <a:extLst>
                  <a:ext uri="{0D108BD9-81ED-4DB2-BD59-A6C34878D82A}">
                    <a16:rowId xmlns:a16="http://schemas.microsoft.com/office/drawing/2014/main" val="3045879551"/>
                  </a:ext>
                </a:extLst>
              </a:tr>
              <a:tr h="876991">
                <a:tc>
                  <a:txBody>
                    <a:bodyPr/>
                    <a:lstStyle/>
                    <a:p>
                      <a:pPr algn="r"/>
                      <a:r>
                        <a:rPr lang="en-US" sz="3200" b="1" dirty="0"/>
                        <a:t>Month 2</a:t>
                      </a:r>
                      <a:endParaRPr lang="en-GB" sz="3200" b="1" dirty="0">
                        <a:latin typeface="DM Sans" pitchFamily="2" charset="0"/>
                      </a:endParaRPr>
                    </a:p>
                  </a:txBody>
                  <a:tcPr/>
                </a:tc>
                <a:tc>
                  <a:txBody>
                    <a:bodyPr/>
                    <a:lstStyle/>
                    <a:p>
                      <a:pPr algn="ctr"/>
                      <a:r>
                        <a:rPr lang="en-US" sz="3200" dirty="0"/>
                        <a:t>21</a:t>
                      </a:r>
                      <a:endParaRPr lang="en-GB" sz="3200" dirty="0">
                        <a:latin typeface="DM Sans" pitchFamily="2" charset="0"/>
                      </a:endParaRPr>
                    </a:p>
                  </a:txBody>
                  <a:tcPr/>
                </a:tc>
                <a:tc>
                  <a:txBody>
                    <a:bodyPr/>
                    <a:lstStyle/>
                    <a:p>
                      <a:pPr algn="ctr"/>
                      <a:r>
                        <a:rPr lang="en-US" sz="3200" dirty="0"/>
                        <a:t>865</a:t>
                      </a:r>
                      <a:endParaRPr lang="en-GB" sz="3200" dirty="0">
                        <a:latin typeface="DM Sans" pitchFamily="2" charset="0"/>
                      </a:endParaRPr>
                    </a:p>
                  </a:txBody>
                  <a:tcPr/>
                </a:tc>
                <a:tc>
                  <a:txBody>
                    <a:bodyPr/>
                    <a:lstStyle/>
                    <a:p>
                      <a:pPr algn="ctr"/>
                      <a:r>
                        <a:rPr lang="en-US" sz="3200" dirty="0"/>
                        <a:t>173</a:t>
                      </a:r>
                      <a:endParaRPr lang="en-GB" sz="3200" dirty="0">
                        <a:latin typeface="DM Sans" pitchFamily="2" charset="0"/>
                      </a:endParaRPr>
                    </a:p>
                  </a:txBody>
                  <a:tcPr/>
                </a:tc>
                <a:extLst>
                  <a:ext uri="{0D108BD9-81ED-4DB2-BD59-A6C34878D82A}">
                    <a16:rowId xmlns:a16="http://schemas.microsoft.com/office/drawing/2014/main" val="4287546987"/>
                  </a:ext>
                </a:extLst>
              </a:tr>
              <a:tr h="876991">
                <a:tc>
                  <a:txBody>
                    <a:bodyPr/>
                    <a:lstStyle/>
                    <a:p>
                      <a:pPr algn="r"/>
                      <a:r>
                        <a:rPr lang="en-US" sz="3200" b="1" dirty="0"/>
                        <a:t>Month 3</a:t>
                      </a:r>
                      <a:endParaRPr lang="en-GB" sz="3200" b="1" dirty="0">
                        <a:latin typeface="DM Sans" pitchFamily="2" charset="0"/>
                      </a:endParaRPr>
                    </a:p>
                  </a:txBody>
                  <a:tcPr/>
                </a:tc>
                <a:tc>
                  <a:txBody>
                    <a:bodyPr/>
                    <a:lstStyle/>
                    <a:p>
                      <a:pPr algn="ctr"/>
                      <a:r>
                        <a:rPr lang="en-US" sz="3200" dirty="0"/>
                        <a:t>94</a:t>
                      </a:r>
                      <a:endParaRPr lang="en-GB" sz="3200" dirty="0">
                        <a:latin typeface="DM Sans" pitchFamily="2" charset="0"/>
                      </a:endParaRPr>
                    </a:p>
                  </a:txBody>
                  <a:tcPr/>
                </a:tc>
                <a:tc>
                  <a:txBody>
                    <a:bodyPr/>
                    <a:lstStyle/>
                    <a:p>
                      <a:pPr algn="ctr"/>
                      <a:r>
                        <a:rPr lang="en-US" sz="3200" dirty="0"/>
                        <a:t>572</a:t>
                      </a:r>
                      <a:endParaRPr lang="en-GB" sz="3200" dirty="0">
                        <a:latin typeface="DM Sans" pitchFamily="2" charset="0"/>
                      </a:endParaRPr>
                    </a:p>
                  </a:txBody>
                  <a:tcPr/>
                </a:tc>
                <a:tc>
                  <a:txBody>
                    <a:bodyPr/>
                    <a:lstStyle/>
                    <a:p>
                      <a:pPr algn="ctr"/>
                      <a:r>
                        <a:rPr lang="en-US" sz="3200" dirty="0"/>
                        <a:t>116</a:t>
                      </a:r>
                      <a:endParaRPr lang="en-GB" sz="3200" dirty="0">
                        <a:latin typeface="DM Sans" pitchFamily="2" charset="0"/>
                      </a:endParaRPr>
                    </a:p>
                  </a:txBody>
                  <a:tcPr/>
                </a:tc>
                <a:extLst>
                  <a:ext uri="{0D108BD9-81ED-4DB2-BD59-A6C34878D82A}">
                    <a16:rowId xmlns:a16="http://schemas.microsoft.com/office/drawing/2014/main" val="2251189180"/>
                  </a:ext>
                </a:extLst>
              </a:tr>
              <a:tr h="876991">
                <a:tc>
                  <a:txBody>
                    <a:bodyPr/>
                    <a:lstStyle/>
                    <a:p>
                      <a:pPr algn="r"/>
                      <a:r>
                        <a:rPr lang="en-US" sz="3200" b="1" dirty="0"/>
                        <a:t>Total</a:t>
                      </a:r>
                      <a:endParaRPr lang="en-GB" sz="3200" b="1" dirty="0">
                        <a:latin typeface="DM Sans" pitchFamily="2" charset="0"/>
                      </a:endParaRPr>
                    </a:p>
                  </a:txBody>
                  <a:tcPr/>
                </a:tc>
                <a:tc>
                  <a:txBody>
                    <a:bodyPr/>
                    <a:lstStyle/>
                    <a:p>
                      <a:pPr algn="ctr"/>
                      <a:r>
                        <a:rPr lang="en-US" sz="3200" dirty="0"/>
                        <a:t>142</a:t>
                      </a:r>
                      <a:endParaRPr lang="en-GB" sz="3200" dirty="0">
                        <a:latin typeface="DM Sans" pitchFamily="2" charset="0"/>
                      </a:endParaRPr>
                    </a:p>
                  </a:txBody>
                  <a:tcPr/>
                </a:tc>
                <a:tc>
                  <a:txBody>
                    <a:bodyPr/>
                    <a:lstStyle/>
                    <a:p>
                      <a:pPr algn="ctr"/>
                      <a:r>
                        <a:rPr lang="en-US" sz="3200" dirty="0"/>
                        <a:t>2877</a:t>
                      </a:r>
                      <a:endParaRPr lang="en-GB" sz="3200" dirty="0">
                        <a:latin typeface="DM Sans" pitchFamily="2" charset="0"/>
                      </a:endParaRPr>
                    </a:p>
                  </a:txBody>
                  <a:tcPr/>
                </a:tc>
                <a:tc>
                  <a:txBody>
                    <a:bodyPr/>
                    <a:lstStyle/>
                    <a:p>
                      <a:pPr algn="ctr"/>
                      <a:r>
                        <a:rPr lang="en-US" sz="3200" dirty="0"/>
                        <a:t>577</a:t>
                      </a:r>
                      <a:endParaRPr lang="en-GB" sz="3200" dirty="0">
                        <a:latin typeface="DM Sans" pitchFamily="2" charset="0"/>
                      </a:endParaRPr>
                    </a:p>
                  </a:txBody>
                  <a:tcPr/>
                </a:tc>
                <a:extLst>
                  <a:ext uri="{0D108BD9-81ED-4DB2-BD59-A6C34878D82A}">
                    <a16:rowId xmlns:a16="http://schemas.microsoft.com/office/drawing/2014/main" val="1649358832"/>
                  </a:ext>
                </a:extLst>
              </a:tr>
            </a:tbl>
          </a:graphicData>
        </a:graphic>
      </p:graphicFrame>
      <p:pic>
        <p:nvPicPr>
          <p:cNvPr id="13" name="Picture 12">
            <a:extLst>
              <a:ext uri="{FF2B5EF4-FFF2-40B4-BE49-F238E27FC236}">
                <a16:creationId xmlns:a16="http://schemas.microsoft.com/office/drawing/2014/main" id="{E229FFDF-7475-2B9C-E951-0CE3D7A1AA06}"/>
              </a:ext>
            </a:extLst>
          </p:cNvPr>
          <p:cNvPicPr>
            <a:picLocks noChangeAspect="1"/>
          </p:cNvPicPr>
          <p:nvPr/>
        </p:nvPicPr>
        <p:blipFill>
          <a:blip r:embed="rId8"/>
          <a:stretch>
            <a:fillRect/>
          </a:stretch>
        </p:blipFill>
        <p:spPr>
          <a:xfrm>
            <a:off x="0" y="40499"/>
            <a:ext cx="18300971" cy="10229286"/>
          </a:xfrm>
          <a:prstGeom prst="rect">
            <a:avLst/>
          </a:prstGeom>
        </p:spPr>
      </p:pic>
      <p:pic>
        <p:nvPicPr>
          <p:cNvPr id="11" name="Picture 10">
            <a:extLst>
              <a:ext uri="{FF2B5EF4-FFF2-40B4-BE49-F238E27FC236}">
                <a16:creationId xmlns:a16="http://schemas.microsoft.com/office/drawing/2014/main" id="{002B6B4B-124A-7612-196C-51C2B62C6F0A}"/>
              </a:ext>
            </a:extLst>
          </p:cNvPr>
          <p:cNvPicPr>
            <a:picLocks noChangeAspect="1"/>
          </p:cNvPicPr>
          <p:nvPr/>
        </p:nvPicPr>
        <p:blipFill>
          <a:blip r:embed="rId9"/>
          <a:stretch>
            <a:fillRect/>
          </a:stretch>
        </p:blipFill>
        <p:spPr>
          <a:xfrm>
            <a:off x="0" y="-2184"/>
            <a:ext cx="18300970" cy="103110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9" name="Picture 18" descr="A river running through a city&#10;&#10;AI-generated content may be incorrect.">
            <a:extLst>
              <a:ext uri="{FF2B5EF4-FFF2-40B4-BE49-F238E27FC236}">
                <a16:creationId xmlns:a16="http://schemas.microsoft.com/office/drawing/2014/main" id="{00E38E19-8012-FE5F-1C44-58E172D763EA}"/>
              </a:ext>
            </a:extLst>
          </p:cNvPr>
          <p:cNvPicPr>
            <a:picLocks noChangeAspect="1"/>
          </p:cNvPicPr>
          <p:nvPr/>
        </p:nvPicPr>
        <p:blipFill>
          <a:blip r:embed="rId3">
            <a:extLst>
              <a:ext uri="{28A0092B-C50C-407E-A947-70E740481C1C}">
                <a14:useLocalDpi xmlns:a14="http://schemas.microsoft.com/office/drawing/2010/main" val="0"/>
              </a:ext>
            </a:extLst>
          </a:blip>
          <a:srcRect l="29428" r="15333"/>
          <a:stretch>
            <a:fillRect/>
          </a:stretch>
        </p:blipFill>
        <p:spPr>
          <a:xfrm>
            <a:off x="1" y="0"/>
            <a:ext cx="9153620" cy="10277631"/>
          </a:xfrm>
          <a:prstGeom prst="rtTriangle">
            <a:avLst/>
          </a:prstGeom>
        </p:spPr>
      </p:pic>
      <p:grpSp>
        <p:nvGrpSpPr>
          <p:cNvPr id="5" name="Group 5"/>
          <p:cNvGrpSpPr/>
          <p:nvPr/>
        </p:nvGrpSpPr>
        <p:grpSpPr>
          <a:xfrm>
            <a:off x="8060021" y="1852682"/>
            <a:ext cx="9199279" cy="6407278"/>
            <a:chOff x="0" y="0"/>
            <a:chExt cx="12265706" cy="8543039"/>
          </a:xfrm>
        </p:grpSpPr>
        <p:sp>
          <p:nvSpPr>
            <p:cNvPr id="6" name="TextBox 6"/>
            <p:cNvSpPr txBox="1"/>
            <p:nvPr/>
          </p:nvSpPr>
          <p:spPr>
            <a:xfrm>
              <a:off x="0" y="3972214"/>
              <a:ext cx="12265706" cy="4570825"/>
            </a:xfrm>
            <a:prstGeom prst="rect">
              <a:avLst/>
            </a:prstGeom>
          </p:spPr>
          <p:txBody>
            <a:bodyPr lIns="0" tIns="0" rIns="0" bIns="0" rtlCol="0" anchor="t">
              <a:spAutoFit/>
            </a:bodyPr>
            <a:lstStyle/>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Budget: £</a:t>
              </a:r>
              <a:r>
                <a:rPr lang="en-GB" sz="3000" dirty="0">
                  <a:solidFill>
                    <a:srgbClr val="FFFFFF"/>
                  </a:solidFill>
                  <a:latin typeface="DM Sans"/>
                  <a:ea typeface="DM Sans"/>
                  <a:cs typeface="DM Sans"/>
                  <a:sym typeface="DM Sans"/>
                </a:rPr>
                <a:t>3,750,000</a:t>
              </a:r>
              <a:endParaRPr lang="en-GB" sz="3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Fixed Startup Costs: </a:t>
              </a:r>
            </a:p>
            <a:p>
              <a:pPr marL="323850" lvl="1" algn="l">
                <a:lnSpc>
                  <a:spcPts val="4500"/>
                </a:lnSpc>
              </a:pPr>
              <a:r>
                <a:rPr lang="en-GB" sz="3000" dirty="0">
                  <a:solidFill>
                    <a:srgbClr val="FFFFFF"/>
                  </a:solidFill>
                  <a:latin typeface="DM Sans"/>
                  <a:ea typeface="DM Sans"/>
                  <a:cs typeface="DM Sans"/>
                  <a:sym typeface="DM Sans"/>
                </a:rPr>
                <a:t>   £4000/hangar, £500/bike, £40/dock</a:t>
              </a:r>
              <a:endParaRPr lang="en-GB" sz="3000" noProof="0" dirty="0">
                <a:solidFill>
                  <a:srgbClr val="FFFFFF"/>
                </a:solidFill>
                <a:latin typeface="DM Sans"/>
                <a:ea typeface="DM Sans"/>
                <a:cs typeface="DM Sans"/>
                <a:sym typeface="DM Sans"/>
              </a:endParaRPr>
            </a:p>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Cost per user: </a:t>
              </a:r>
              <a:r>
                <a:rPr lang="en-GB" sz="3000" dirty="0">
                  <a:solidFill>
                    <a:srgbClr val="FFFFFF"/>
                  </a:solidFill>
                  <a:latin typeface="DM Sans"/>
                  <a:ea typeface="DM Sans"/>
                  <a:cs typeface="DM Sans"/>
                  <a:sym typeface="DM Sans"/>
                </a:rPr>
                <a:t>£1.50 + £0.10/min</a:t>
              </a:r>
            </a:p>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Monthly Revenue: </a:t>
              </a:r>
              <a:r>
                <a:rPr lang="en-GB" sz="3000" dirty="0">
                  <a:solidFill>
                    <a:srgbClr val="FFFFFF"/>
                  </a:solidFill>
                  <a:latin typeface="DM Sans"/>
                  <a:ea typeface="DM Sans"/>
                  <a:cs typeface="DM Sans"/>
                  <a:sym typeface="DM Sans"/>
                </a:rPr>
                <a:t>£305,607.40</a:t>
              </a:r>
              <a:endParaRPr lang="en-GB" sz="3000" noProof="0" dirty="0">
                <a:solidFill>
                  <a:schemeClr val="bg1"/>
                </a:solidFill>
                <a:latin typeface="DM Sans"/>
                <a:ea typeface="DM Sans"/>
                <a:cs typeface="DM Sans"/>
                <a:sym typeface="DM Sans"/>
              </a:endParaRP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Recoup time: 13 months</a:t>
              </a:r>
              <a:endParaRPr lang="en-GB" sz="3000" noProof="0" dirty="0">
                <a:solidFill>
                  <a:srgbClr val="FFFFFF"/>
                </a:solidFill>
                <a:latin typeface="DM Sans"/>
                <a:ea typeface="DM Sans"/>
                <a:cs typeface="DM Sans"/>
                <a:sym typeface="DM Sans"/>
              </a:endParaRPr>
            </a:p>
          </p:txBody>
        </p:sp>
        <p:sp>
          <p:nvSpPr>
            <p:cNvPr id="7" name="TextBox 7"/>
            <p:cNvSpPr txBox="1"/>
            <p:nvPr/>
          </p:nvSpPr>
          <p:spPr>
            <a:xfrm>
              <a:off x="0" y="0"/>
              <a:ext cx="12265706" cy="2819400"/>
            </a:xfrm>
            <a:prstGeom prst="rect">
              <a:avLst/>
            </a:prstGeom>
          </p:spPr>
          <p:txBody>
            <a:bodyPr lIns="0" tIns="0" rIns="0" bIns="0" rtlCol="0" anchor="t">
              <a:spAutoFit/>
            </a:bodyPr>
            <a:lstStyle/>
            <a:p>
              <a:pPr algn="l">
                <a:lnSpc>
                  <a:spcPts val="8399"/>
                </a:lnSpc>
              </a:pPr>
              <a:r>
                <a:rPr lang="en-GB" sz="6999" noProof="0" dirty="0">
                  <a:solidFill>
                    <a:srgbClr val="FFFFFF"/>
                  </a:solidFill>
                  <a:latin typeface="DM Sans"/>
                  <a:ea typeface="DM Sans"/>
                  <a:cs typeface="DM Sans"/>
                  <a:sym typeface="DM Sans"/>
                </a:rPr>
                <a:t>Financial Projections</a:t>
              </a:r>
            </a:p>
            <a:p>
              <a:pPr algn="l">
                <a:lnSpc>
                  <a:spcPts val="8399"/>
                </a:lnSpc>
              </a:pPr>
              <a:r>
                <a:rPr lang="en-GB" sz="6999" noProof="0" dirty="0">
                  <a:solidFill>
                    <a:srgbClr val="FFFFFF"/>
                  </a:solidFill>
                  <a:latin typeface="DM Sans"/>
                  <a:ea typeface="DM Sans"/>
                  <a:cs typeface="DM Sans"/>
                  <a:sym typeface="DM Sans"/>
                </a:rPr>
                <a:t>and Key Metrics</a:t>
              </a:r>
            </a:p>
          </p:txBody>
        </p:sp>
      </p:grpSp>
      <p:sp>
        <p:nvSpPr>
          <p:cNvPr id="21" name="Freeform 6">
            <a:extLst>
              <a:ext uri="{FF2B5EF4-FFF2-40B4-BE49-F238E27FC236}">
                <a16:creationId xmlns:a16="http://schemas.microsoft.com/office/drawing/2014/main" id="{D1BDDA13-AF8F-1CFA-25D0-2B78E5BA209F}"/>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4" name="TextBox 4"/>
          <p:cNvSpPr txBox="1"/>
          <p:nvPr/>
        </p:nvSpPr>
        <p:spPr>
          <a:xfrm>
            <a:off x="-3973896" y="482865"/>
            <a:ext cx="9755892" cy="1446037"/>
          </a:xfrm>
          <a:prstGeom prst="rect">
            <a:avLst/>
          </a:prstGeom>
        </p:spPr>
        <p:txBody>
          <a:bodyPr lIns="0" tIns="0" rIns="0" bIns="0" rtlCol="0" anchor="t">
            <a:spAutoFit/>
          </a:bodyPr>
          <a:lstStyle/>
          <a:p>
            <a:pPr algn="l">
              <a:lnSpc>
                <a:spcPts val="11999"/>
              </a:lnSpc>
            </a:pPr>
            <a:r>
              <a:rPr lang="en-GB" sz="9999" b="1" noProof="0" dirty="0">
                <a:solidFill>
                  <a:srgbClr val="FFFFFF"/>
                </a:solidFill>
                <a:latin typeface="Arial" panose="020B0604020202020204" pitchFamily="34" charset="0"/>
                <a:ea typeface="DM Sans"/>
                <a:cs typeface="Arial" panose="020B0604020202020204" pitchFamily="34" charset="0"/>
                <a:sym typeface="DM Sans"/>
              </a:rPr>
              <a:t>SWOT</a:t>
            </a:r>
          </a:p>
        </p:txBody>
      </p:sp>
      <p:sp>
        <p:nvSpPr>
          <p:cNvPr id="5" name="Freeform 5"/>
          <p:cNvSpPr/>
          <p:nvPr/>
        </p:nvSpPr>
        <p:spPr>
          <a:xfrm rot="5400000">
            <a:off x="15596504" y="-158624"/>
            <a:ext cx="2543175" cy="2860422"/>
          </a:xfrm>
          <a:custGeom>
            <a:avLst/>
            <a:gdLst/>
            <a:ahLst/>
            <a:cxnLst/>
            <a:rect l="l" t="t" r="r" b="b"/>
            <a:pathLst>
              <a:path w="2543175" h="2860422">
                <a:moveTo>
                  <a:pt x="0" y="0"/>
                </a:moveTo>
                <a:lnTo>
                  <a:pt x="2543175" y="0"/>
                </a:lnTo>
                <a:lnTo>
                  <a:pt x="2543175" y="2860421"/>
                </a:lnTo>
                <a:lnTo>
                  <a:pt x="0" y="2860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3" name="Freeform 2">
            <a:extLst>
              <a:ext uri="{FF2B5EF4-FFF2-40B4-BE49-F238E27FC236}">
                <a16:creationId xmlns:a16="http://schemas.microsoft.com/office/drawing/2014/main" id="{AF90F206-5162-EDF1-1FD1-AD3BE217618E}"/>
              </a:ext>
            </a:extLst>
          </p:cNvPr>
          <p:cNvSpPr/>
          <p:nvPr/>
        </p:nvSpPr>
        <p:spPr>
          <a:xfrm rot="5400000" flipV="1">
            <a:off x="5200617" y="-759247"/>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4" name="Freeform 3">
            <a:extLst>
              <a:ext uri="{FF2B5EF4-FFF2-40B4-BE49-F238E27FC236}">
                <a16:creationId xmlns:a16="http://schemas.microsoft.com/office/drawing/2014/main" id="{332E6C33-7FE9-E022-7FE3-05AD176C2C34}"/>
              </a:ext>
            </a:extLst>
          </p:cNvPr>
          <p:cNvSpPr/>
          <p:nvPr/>
        </p:nvSpPr>
        <p:spPr>
          <a:xfrm rot="-5400000">
            <a:off x="1363818"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5" name="Freeform 4">
            <a:extLst>
              <a:ext uri="{FF2B5EF4-FFF2-40B4-BE49-F238E27FC236}">
                <a16:creationId xmlns:a16="http://schemas.microsoft.com/office/drawing/2014/main" id="{B478DFE9-F3E3-ED66-4E19-0C34037E523D}"/>
              </a:ext>
            </a:extLst>
          </p:cNvPr>
          <p:cNvSpPr/>
          <p:nvPr/>
        </p:nvSpPr>
        <p:spPr>
          <a:xfrm rot="-5400000">
            <a:off x="1617676"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6" name="Freeform 5">
            <a:extLst>
              <a:ext uri="{FF2B5EF4-FFF2-40B4-BE49-F238E27FC236}">
                <a16:creationId xmlns:a16="http://schemas.microsoft.com/office/drawing/2014/main" id="{34643A4A-9C63-1839-CFE4-CFBF6A52C031}"/>
              </a:ext>
            </a:extLst>
          </p:cNvPr>
          <p:cNvSpPr/>
          <p:nvPr/>
        </p:nvSpPr>
        <p:spPr>
          <a:xfrm rot="-5400000">
            <a:off x="5508575"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7" name="Freeform 6">
            <a:extLst>
              <a:ext uri="{FF2B5EF4-FFF2-40B4-BE49-F238E27FC236}">
                <a16:creationId xmlns:a16="http://schemas.microsoft.com/office/drawing/2014/main" id="{59AE8ECD-42B2-327B-F45C-A6D7ED8B4DFB}"/>
              </a:ext>
            </a:extLst>
          </p:cNvPr>
          <p:cNvSpPr/>
          <p:nvPr/>
        </p:nvSpPr>
        <p:spPr>
          <a:xfrm rot="-5400000">
            <a:off x="5767709"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8" name="Freeform 7">
            <a:extLst>
              <a:ext uri="{FF2B5EF4-FFF2-40B4-BE49-F238E27FC236}">
                <a16:creationId xmlns:a16="http://schemas.microsoft.com/office/drawing/2014/main" id="{DBF9ED28-4002-DAA8-0155-36A4FC7ADBF3}"/>
              </a:ext>
            </a:extLst>
          </p:cNvPr>
          <p:cNvSpPr/>
          <p:nvPr/>
        </p:nvSpPr>
        <p:spPr>
          <a:xfrm rot="-5400000">
            <a:off x="9634381" y="3683954"/>
            <a:ext cx="3659093" cy="3659093"/>
          </a:xfrm>
          <a:custGeom>
            <a:avLst/>
            <a:gdLst/>
            <a:ahLst/>
            <a:cxnLst/>
            <a:rect l="l" t="t" r="r" b="b"/>
            <a:pathLst>
              <a:path w="3659093" h="3659093">
                <a:moveTo>
                  <a:pt x="0" y="0"/>
                </a:moveTo>
                <a:lnTo>
                  <a:pt x="3659094" y="0"/>
                </a:lnTo>
                <a:lnTo>
                  <a:pt x="3659094"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9" name="Freeform 8">
            <a:extLst>
              <a:ext uri="{FF2B5EF4-FFF2-40B4-BE49-F238E27FC236}">
                <a16:creationId xmlns:a16="http://schemas.microsoft.com/office/drawing/2014/main" id="{9D5C3958-A10F-C559-69AB-1EA85C144DF5}"/>
              </a:ext>
            </a:extLst>
          </p:cNvPr>
          <p:cNvSpPr/>
          <p:nvPr/>
        </p:nvSpPr>
        <p:spPr>
          <a:xfrm rot="-5400000">
            <a:off x="9884145"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3" name="Freeform 12">
            <a:extLst>
              <a:ext uri="{FF2B5EF4-FFF2-40B4-BE49-F238E27FC236}">
                <a16:creationId xmlns:a16="http://schemas.microsoft.com/office/drawing/2014/main" id="{8DD35660-12EF-B16D-9436-5F25D572B32E}"/>
              </a:ext>
            </a:extLst>
          </p:cNvPr>
          <p:cNvSpPr/>
          <p:nvPr/>
        </p:nvSpPr>
        <p:spPr>
          <a:xfrm rot="-5400000">
            <a:off x="13842597"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4" name="Freeform 13">
            <a:extLst>
              <a:ext uri="{FF2B5EF4-FFF2-40B4-BE49-F238E27FC236}">
                <a16:creationId xmlns:a16="http://schemas.microsoft.com/office/drawing/2014/main" id="{10DD8D7F-92DB-9981-3F9F-9B6E8B4BB881}"/>
              </a:ext>
            </a:extLst>
          </p:cNvPr>
          <p:cNvSpPr/>
          <p:nvPr/>
        </p:nvSpPr>
        <p:spPr>
          <a:xfrm rot="-5400000">
            <a:off x="14096455"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5" name="Freeform 14">
            <a:extLst>
              <a:ext uri="{FF2B5EF4-FFF2-40B4-BE49-F238E27FC236}">
                <a16:creationId xmlns:a16="http://schemas.microsoft.com/office/drawing/2014/main" id="{F882396E-35AC-26B7-67E6-021606EE33B4}"/>
              </a:ext>
            </a:extLst>
          </p:cNvPr>
          <p:cNvSpPr/>
          <p:nvPr/>
        </p:nvSpPr>
        <p:spPr>
          <a:xfrm rot="5400000" flipH="1">
            <a:off x="13744294" y="3104282"/>
            <a:ext cx="4291808" cy="4816209"/>
          </a:xfrm>
          <a:custGeom>
            <a:avLst/>
            <a:gdLst/>
            <a:ahLst/>
            <a:cxnLst/>
            <a:rect l="l" t="t" r="r" b="b"/>
            <a:pathLst>
              <a:path w="4291808" h="4816209">
                <a:moveTo>
                  <a:pt x="4291808" y="4816209"/>
                </a:moveTo>
                <a:lnTo>
                  <a:pt x="0" y="4816209"/>
                </a:lnTo>
                <a:lnTo>
                  <a:pt x="0" y="0"/>
                </a:lnTo>
                <a:lnTo>
                  <a:pt x="4291808" y="0"/>
                </a:lnTo>
                <a:lnTo>
                  <a:pt x="4291808" y="4816209"/>
                </a:lnTo>
                <a:close/>
              </a:path>
            </a:pathLst>
          </a:custGeom>
          <a:blipFill>
            <a:blip r:embed="rId5">
              <a:biLevel thresh="75000"/>
            </a:blip>
            <a:stretch>
              <a:fillRect t="-161452"/>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7" name="Freeform 16">
            <a:extLst>
              <a:ext uri="{FF2B5EF4-FFF2-40B4-BE49-F238E27FC236}">
                <a16:creationId xmlns:a16="http://schemas.microsoft.com/office/drawing/2014/main" id="{29048B91-07E7-363C-4E0A-408DB4B9FEB6}"/>
              </a:ext>
            </a:extLst>
          </p:cNvPr>
          <p:cNvSpPr/>
          <p:nvPr/>
        </p:nvSpPr>
        <p:spPr>
          <a:xfrm rot="5400000" flipH="1">
            <a:off x="-7228010" y="-773535"/>
            <a:ext cx="4291808" cy="12592102"/>
          </a:xfrm>
          <a:custGeom>
            <a:avLst/>
            <a:gdLst/>
            <a:ahLst/>
            <a:cxnLst/>
            <a:rect l="l" t="t" r="r" b="b"/>
            <a:pathLst>
              <a:path w="4291808" h="12592102">
                <a:moveTo>
                  <a:pt x="4291808" y="12592102"/>
                </a:moveTo>
                <a:lnTo>
                  <a:pt x="0" y="12592102"/>
                </a:lnTo>
                <a:lnTo>
                  <a:pt x="0" y="0"/>
                </a:lnTo>
                <a:lnTo>
                  <a:pt x="4291808" y="0"/>
                </a:lnTo>
                <a:lnTo>
                  <a:pt x="4291808" y="12592102"/>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8" name="Freeform 17">
            <a:extLst>
              <a:ext uri="{FF2B5EF4-FFF2-40B4-BE49-F238E27FC236}">
                <a16:creationId xmlns:a16="http://schemas.microsoft.com/office/drawing/2014/main" id="{F5B554F7-09DB-23AF-D35D-8BF2ADAE5F8D}"/>
              </a:ext>
            </a:extLst>
          </p:cNvPr>
          <p:cNvSpPr/>
          <p:nvPr/>
        </p:nvSpPr>
        <p:spPr>
          <a:xfrm rot="16200000" flipV="1">
            <a:off x="2985421" y="2603133"/>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9" name="TextBox 18">
            <a:extLst>
              <a:ext uri="{FF2B5EF4-FFF2-40B4-BE49-F238E27FC236}">
                <a16:creationId xmlns:a16="http://schemas.microsoft.com/office/drawing/2014/main" id="{B940E526-8E09-5F12-9D9C-B7640224D28B}"/>
              </a:ext>
            </a:extLst>
          </p:cNvPr>
          <p:cNvSpPr txBox="1"/>
          <p:nvPr/>
        </p:nvSpPr>
        <p:spPr>
          <a:xfrm>
            <a:off x="2309095" y="4871517"/>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u="none" strike="noStrike" spc="1372" noProof="0" dirty="0">
                <a:solidFill>
                  <a:srgbClr val="0F1A38"/>
                </a:solidFill>
                <a:latin typeface="Arial" panose="020B0604020202020204" pitchFamily="34" charset="0"/>
                <a:ea typeface="League Spartan"/>
                <a:cs typeface="Arial" panose="020B0604020202020204" pitchFamily="34" charset="0"/>
                <a:sym typeface="League Spartan"/>
              </a:rPr>
              <a:t>S</a:t>
            </a:r>
          </a:p>
        </p:txBody>
      </p:sp>
      <p:sp>
        <p:nvSpPr>
          <p:cNvPr id="60" name="TextBox 19">
            <a:extLst>
              <a:ext uri="{FF2B5EF4-FFF2-40B4-BE49-F238E27FC236}">
                <a16:creationId xmlns:a16="http://schemas.microsoft.com/office/drawing/2014/main" id="{B1887648-607C-14AB-214C-825DC50A066E}"/>
              </a:ext>
            </a:extLst>
          </p:cNvPr>
          <p:cNvSpPr txBox="1"/>
          <p:nvPr/>
        </p:nvSpPr>
        <p:spPr>
          <a:xfrm>
            <a:off x="6454805" y="4806405"/>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W</a:t>
            </a:r>
          </a:p>
        </p:txBody>
      </p:sp>
      <p:sp>
        <p:nvSpPr>
          <p:cNvPr id="61" name="TextBox 20">
            <a:extLst>
              <a:ext uri="{FF2B5EF4-FFF2-40B4-BE49-F238E27FC236}">
                <a16:creationId xmlns:a16="http://schemas.microsoft.com/office/drawing/2014/main" id="{D576C4BB-BF5E-1C07-BCC4-8596AAD9B069}"/>
              </a:ext>
            </a:extLst>
          </p:cNvPr>
          <p:cNvSpPr txBox="1"/>
          <p:nvPr/>
        </p:nvSpPr>
        <p:spPr>
          <a:xfrm>
            <a:off x="10543067" y="4801033"/>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O</a:t>
            </a:r>
          </a:p>
        </p:txBody>
      </p:sp>
      <p:sp>
        <p:nvSpPr>
          <p:cNvPr id="62" name="TextBox 21">
            <a:extLst>
              <a:ext uri="{FF2B5EF4-FFF2-40B4-BE49-F238E27FC236}">
                <a16:creationId xmlns:a16="http://schemas.microsoft.com/office/drawing/2014/main" id="{E0566AFE-329D-6183-3F76-46AC8408F51F}"/>
              </a:ext>
            </a:extLst>
          </p:cNvPr>
          <p:cNvSpPr txBox="1"/>
          <p:nvPr/>
        </p:nvSpPr>
        <p:spPr>
          <a:xfrm>
            <a:off x="14925455" y="4871517"/>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T</a:t>
            </a:r>
          </a:p>
        </p:txBody>
      </p:sp>
      <p:sp>
        <p:nvSpPr>
          <p:cNvPr id="63" name="TextBox 22">
            <a:extLst>
              <a:ext uri="{FF2B5EF4-FFF2-40B4-BE49-F238E27FC236}">
                <a16:creationId xmlns:a16="http://schemas.microsoft.com/office/drawing/2014/main" id="{EA71A7DF-2081-F463-A9F4-9E7B2A7F4FE7}"/>
              </a:ext>
            </a:extLst>
          </p:cNvPr>
          <p:cNvSpPr txBox="1"/>
          <p:nvPr/>
        </p:nvSpPr>
        <p:spPr>
          <a:xfrm>
            <a:off x="9884145" y="2135147"/>
            <a:ext cx="3224959"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OPPORTUNITIES</a:t>
            </a:r>
          </a:p>
        </p:txBody>
      </p:sp>
      <p:sp>
        <p:nvSpPr>
          <p:cNvPr id="64" name="TextBox 23">
            <a:extLst>
              <a:ext uri="{FF2B5EF4-FFF2-40B4-BE49-F238E27FC236}">
                <a16:creationId xmlns:a16="http://schemas.microsoft.com/office/drawing/2014/main" id="{D90FE4A8-9B67-A198-6C8B-79DE49D6E356}"/>
              </a:ext>
            </a:extLst>
          </p:cNvPr>
          <p:cNvSpPr txBox="1"/>
          <p:nvPr/>
        </p:nvSpPr>
        <p:spPr>
          <a:xfrm>
            <a:off x="1792666" y="2130147"/>
            <a:ext cx="2801396"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STRENGTHS</a:t>
            </a:r>
          </a:p>
        </p:txBody>
      </p:sp>
      <p:sp>
        <p:nvSpPr>
          <p:cNvPr id="65" name="TextBox 24">
            <a:extLst>
              <a:ext uri="{FF2B5EF4-FFF2-40B4-BE49-F238E27FC236}">
                <a16:creationId xmlns:a16="http://schemas.microsoft.com/office/drawing/2014/main" id="{C6DE3C7D-CDB7-8BE8-FC20-E8EED8B95405}"/>
              </a:ext>
            </a:extLst>
          </p:cNvPr>
          <p:cNvSpPr txBox="1"/>
          <p:nvPr/>
        </p:nvSpPr>
        <p:spPr>
          <a:xfrm>
            <a:off x="1407445" y="1070031"/>
            <a:ext cx="3571838"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Cover </a:t>
            </a:r>
            <a:r>
              <a:rPr lang="en-GB" sz="2000" b="1" noProof="0" dirty="0">
                <a:solidFill>
                  <a:srgbClr val="FF0000"/>
                </a:solidFill>
                <a:latin typeface="Arial" panose="020B0604020202020204" pitchFamily="34" charset="0"/>
                <a:ea typeface="Telegraf"/>
                <a:cs typeface="Arial" panose="020B0604020202020204" pitchFamily="34" charset="0"/>
                <a:sym typeface="Telegraf"/>
              </a:rPr>
              <a:t>X% </a:t>
            </a:r>
            <a:r>
              <a:rPr lang="en-GB" sz="2000" b="1" noProof="0" dirty="0">
                <a:solidFill>
                  <a:schemeClr val="bg1"/>
                </a:solidFill>
                <a:latin typeface="Arial" panose="020B0604020202020204" pitchFamily="34" charset="0"/>
                <a:ea typeface="Telegraf"/>
                <a:cs typeface="Arial" panose="020B0604020202020204" pitchFamily="34" charset="0"/>
                <a:sym typeface="Telegraf"/>
              </a:rPr>
              <a:t>of POIs</a:t>
            </a:r>
            <a:endParaRPr lang="en-GB" sz="2000" b="1" noProof="0" dirty="0">
              <a:solidFill>
                <a:srgbClr val="FF0000"/>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Hangar Docking</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Modular modelling</a:t>
            </a:r>
          </a:p>
        </p:txBody>
      </p:sp>
      <p:sp>
        <p:nvSpPr>
          <p:cNvPr id="66" name="TextBox 25">
            <a:extLst>
              <a:ext uri="{FF2B5EF4-FFF2-40B4-BE49-F238E27FC236}">
                <a16:creationId xmlns:a16="http://schemas.microsoft.com/office/drawing/2014/main" id="{86D26141-C5CC-925B-AA49-32E9D0E0B741}"/>
              </a:ext>
            </a:extLst>
          </p:cNvPr>
          <p:cNvSpPr txBox="1"/>
          <p:nvPr/>
        </p:nvSpPr>
        <p:spPr>
          <a:xfrm>
            <a:off x="5944067" y="8426865"/>
            <a:ext cx="2894104"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WEAKNESSES</a:t>
            </a:r>
          </a:p>
        </p:txBody>
      </p:sp>
      <p:sp>
        <p:nvSpPr>
          <p:cNvPr id="67" name="TextBox 26">
            <a:extLst>
              <a:ext uri="{FF2B5EF4-FFF2-40B4-BE49-F238E27FC236}">
                <a16:creationId xmlns:a16="http://schemas.microsoft.com/office/drawing/2014/main" id="{BA90A716-C938-4E2A-3F81-4645635AF41A}"/>
              </a:ext>
            </a:extLst>
          </p:cNvPr>
          <p:cNvSpPr txBox="1"/>
          <p:nvPr/>
        </p:nvSpPr>
        <p:spPr>
          <a:xfrm>
            <a:off x="14304045" y="8437145"/>
            <a:ext cx="2697930"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THREATS</a:t>
            </a:r>
          </a:p>
        </p:txBody>
      </p:sp>
      <p:sp>
        <p:nvSpPr>
          <p:cNvPr id="68" name="TextBox 27">
            <a:extLst>
              <a:ext uri="{FF2B5EF4-FFF2-40B4-BE49-F238E27FC236}">
                <a16:creationId xmlns:a16="http://schemas.microsoft.com/office/drawing/2014/main" id="{DCEE3E30-A903-C616-0C94-4676DA8848B6}"/>
              </a:ext>
            </a:extLst>
          </p:cNvPr>
          <p:cNvSpPr txBox="1"/>
          <p:nvPr/>
        </p:nvSpPr>
        <p:spPr>
          <a:xfrm>
            <a:off x="5327710" y="8855700"/>
            <a:ext cx="3998269" cy="176400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Relies on Assumptions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Data basis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Cost</a:t>
            </a: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p:txBody>
      </p:sp>
      <p:sp>
        <p:nvSpPr>
          <p:cNvPr id="69" name="TextBox 28">
            <a:extLst>
              <a:ext uri="{FF2B5EF4-FFF2-40B4-BE49-F238E27FC236}">
                <a16:creationId xmlns:a16="http://schemas.microsoft.com/office/drawing/2014/main" id="{5813BE0B-ABF1-6988-5742-789DC2C03B6F}"/>
              </a:ext>
            </a:extLst>
          </p:cNvPr>
          <p:cNvSpPr txBox="1"/>
          <p:nvPr/>
        </p:nvSpPr>
        <p:spPr>
          <a:xfrm>
            <a:off x="9220706" y="1067827"/>
            <a:ext cx="4478249"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Branding Partnerships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Bike Lane Analysis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Maintenance Activities</a:t>
            </a:r>
          </a:p>
        </p:txBody>
      </p:sp>
      <p:sp>
        <p:nvSpPr>
          <p:cNvPr id="70" name="TextBox 29">
            <a:extLst>
              <a:ext uri="{FF2B5EF4-FFF2-40B4-BE49-F238E27FC236}">
                <a16:creationId xmlns:a16="http://schemas.microsoft.com/office/drawing/2014/main" id="{62758092-27EB-9FD2-6498-3200040B0541}"/>
              </a:ext>
            </a:extLst>
          </p:cNvPr>
          <p:cNvSpPr txBox="1"/>
          <p:nvPr/>
        </p:nvSpPr>
        <p:spPr>
          <a:xfrm>
            <a:off x="14325600" y="8900268"/>
            <a:ext cx="2654820" cy="108267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Lothian Buses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VOI Bike Scheme</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Vandalism</a:t>
            </a:r>
          </a:p>
        </p:txBody>
      </p:sp>
      <p:sp>
        <p:nvSpPr>
          <p:cNvPr id="71" name="Freeform 30">
            <a:extLst>
              <a:ext uri="{FF2B5EF4-FFF2-40B4-BE49-F238E27FC236}">
                <a16:creationId xmlns:a16="http://schemas.microsoft.com/office/drawing/2014/main" id="{FF00BAE6-54ED-193F-334B-CE4A1D5CDAC4}"/>
              </a:ext>
            </a:extLst>
          </p:cNvPr>
          <p:cNvSpPr/>
          <p:nvPr/>
        </p:nvSpPr>
        <p:spPr>
          <a:xfrm rot="16200000" flipV="1">
            <a:off x="11194970" y="2583535"/>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2" name="Freeform 31">
            <a:extLst>
              <a:ext uri="{FF2B5EF4-FFF2-40B4-BE49-F238E27FC236}">
                <a16:creationId xmlns:a16="http://schemas.microsoft.com/office/drawing/2014/main" id="{FF824C9F-2785-82D5-7D81-6B075B7A49B7}"/>
              </a:ext>
            </a:extLst>
          </p:cNvPr>
          <p:cNvSpPr/>
          <p:nvPr/>
        </p:nvSpPr>
        <p:spPr>
          <a:xfrm rot="16200000" flipH="1" flipV="1">
            <a:off x="7126258" y="7734396"/>
            <a:ext cx="529723" cy="791952"/>
          </a:xfrm>
          <a:custGeom>
            <a:avLst/>
            <a:gdLst/>
            <a:ahLst/>
            <a:cxnLst/>
            <a:rect l="l" t="t" r="r" b="b"/>
            <a:pathLst>
              <a:path w="529723" h="791952">
                <a:moveTo>
                  <a:pt x="529722" y="0"/>
                </a:moveTo>
                <a:lnTo>
                  <a:pt x="0" y="0"/>
                </a:lnTo>
                <a:lnTo>
                  <a:pt x="0" y="791952"/>
                </a:lnTo>
                <a:lnTo>
                  <a:pt x="529722" y="791952"/>
                </a:lnTo>
                <a:lnTo>
                  <a:pt x="52972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3" name="Freeform 32">
            <a:extLst>
              <a:ext uri="{FF2B5EF4-FFF2-40B4-BE49-F238E27FC236}">
                <a16:creationId xmlns:a16="http://schemas.microsoft.com/office/drawing/2014/main" id="{157A2050-1DA3-6DC2-4090-2BE411D54ABB}"/>
              </a:ext>
            </a:extLst>
          </p:cNvPr>
          <p:cNvSpPr/>
          <p:nvPr/>
        </p:nvSpPr>
        <p:spPr>
          <a:xfrm rot="16200000" flipH="1">
            <a:off x="15407282" y="7734395"/>
            <a:ext cx="529723" cy="791952"/>
          </a:xfrm>
          <a:custGeom>
            <a:avLst/>
            <a:gdLst/>
            <a:ahLst/>
            <a:cxnLst/>
            <a:rect l="l" t="t" r="r" b="b"/>
            <a:pathLst>
              <a:path w="529723" h="791952">
                <a:moveTo>
                  <a:pt x="529723" y="791952"/>
                </a:moveTo>
                <a:lnTo>
                  <a:pt x="0" y="791952"/>
                </a:lnTo>
                <a:lnTo>
                  <a:pt x="0" y="0"/>
                </a:lnTo>
                <a:lnTo>
                  <a:pt x="529723" y="0"/>
                </a:lnTo>
                <a:lnTo>
                  <a:pt x="529723" y="791952"/>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82" name="Freeform 6">
            <a:extLst>
              <a:ext uri="{FF2B5EF4-FFF2-40B4-BE49-F238E27FC236}">
                <a16:creationId xmlns:a16="http://schemas.microsoft.com/office/drawing/2014/main" id="{7358E7D5-8935-BC2B-3D55-7AAF033C7416}"/>
              </a:ext>
            </a:extLst>
          </p:cNvPr>
          <p:cNvSpPr/>
          <p:nvPr/>
        </p:nvSpPr>
        <p:spPr>
          <a:xfrm>
            <a:off x="24272" y="5822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b="1" noProof="0" dirty="0"/>
          </a:p>
        </p:txBody>
      </p:sp>
      <p:sp>
        <p:nvSpPr>
          <p:cNvPr id="89" name="Freeform 2">
            <a:extLst>
              <a:ext uri="{FF2B5EF4-FFF2-40B4-BE49-F238E27FC236}">
                <a16:creationId xmlns:a16="http://schemas.microsoft.com/office/drawing/2014/main" id="{6A2F5A93-4083-A706-358C-6739B5E7F667}"/>
              </a:ext>
            </a:extLst>
          </p:cNvPr>
          <p:cNvSpPr/>
          <p:nvPr/>
        </p:nvSpPr>
        <p:spPr>
          <a:xfrm rot="5400000" flipV="1">
            <a:off x="-3114245" y="-744959"/>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E98CD3F9-C1D0-19FF-80E7-2B908F84985E}"/>
              </a:ext>
            </a:extLst>
          </p:cNvPr>
          <p:cNvGrpSpPr/>
          <p:nvPr/>
        </p:nvGrpSpPr>
        <p:grpSpPr>
          <a:xfrm>
            <a:off x="-51107" y="5939459"/>
            <a:ext cx="11216594" cy="4630917"/>
            <a:chOff x="2286000" y="5448300"/>
            <a:chExt cx="11216594" cy="4630917"/>
          </a:xfrm>
        </p:grpSpPr>
        <p:sp>
          <p:nvSpPr>
            <p:cNvPr id="27" name="Rectangle 26">
              <a:extLst>
                <a:ext uri="{FF2B5EF4-FFF2-40B4-BE49-F238E27FC236}">
                  <a16:creationId xmlns:a16="http://schemas.microsoft.com/office/drawing/2014/main" id="{6FEDAF8E-9425-776C-2B3A-363A38BE0C68}"/>
                </a:ext>
              </a:extLst>
            </p:cNvPr>
            <p:cNvSpPr/>
            <p:nvPr/>
          </p:nvSpPr>
          <p:spPr>
            <a:xfrm>
              <a:off x="2286000" y="5448300"/>
              <a:ext cx="11216594" cy="4337615"/>
            </a:xfrm>
            <a:prstGeom prst="rect">
              <a:avLst/>
            </a:prstGeom>
            <a:solidFill>
              <a:schemeClr val="bg1">
                <a:alpha val="54000"/>
              </a:schemeClr>
            </a:solidFill>
            <a:ln>
              <a:solidFill>
                <a:schemeClr val="tx1"/>
              </a:solid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2128B4A-B0B3-2E0B-EE12-505B0B0051C0}"/>
                </a:ext>
              </a:extLst>
            </p:cNvPr>
            <p:cNvGrpSpPr/>
            <p:nvPr/>
          </p:nvGrpSpPr>
          <p:grpSpPr>
            <a:xfrm>
              <a:off x="2286000" y="5829300"/>
              <a:ext cx="11216594" cy="4249917"/>
              <a:chOff x="2728006" y="5712250"/>
              <a:chExt cx="11216594" cy="4249917"/>
            </a:xfrm>
          </p:grpSpPr>
          <p:pic>
            <p:nvPicPr>
              <p:cNvPr id="29" name="Picture 28" descr="A metal tunnel on the side of a road&#10;&#10;AI-generated content may be incorrect.">
                <a:extLst>
                  <a:ext uri="{FF2B5EF4-FFF2-40B4-BE49-F238E27FC236}">
                    <a16:creationId xmlns:a16="http://schemas.microsoft.com/office/drawing/2014/main" id="{D58535A7-8B0A-34B5-3145-043579D269F0}"/>
                  </a:ext>
                </a:extLst>
              </p:cNvPr>
              <p:cNvPicPr>
                <a:picLocks noChangeAspect="1"/>
              </p:cNvPicPr>
              <p:nvPr/>
            </p:nvPicPr>
            <p:blipFill>
              <a:blip r:embed="rId14">
                <a:alphaModFix/>
                <a:extLst>
                  <a:ext uri="{BEBA8EAE-BF5A-486C-A8C5-ECC9F3942E4B}">
                    <a14:imgProps xmlns:a14="http://schemas.microsoft.com/office/drawing/2010/main">
                      <a14:imgLayer r:embed="rId15">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8142429" y="5712250"/>
                <a:ext cx="5802171" cy="3956615"/>
              </a:xfrm>
              <a:prstGeom prst="rect">
                <a:avLst/>
              </a:prstGeom>
            </p:spPr>
          </p:pic>
          <p:pic>
            <p:nvPicPr>
              <p:cNvPr id="30" name="Picture 29">
                <a:extLst>
                  <a:ext uri="{FF2B5EF4-FFF2-40B4-BE49-F238E27FC236}">
                    <a16:creationId xmlns:a16="http://schemas.microsoft.com/office/drawing/2014/main" id="{EF31D312-8C50-9A17-7845-EBEAAA030768}"/>
                  </a:ext>
                </a:extLst>
              </p:cNvPr>
              <p:cNvPicPr>
                <a:picLocks noChangeAspect="1"/>
              </p:cNvPicPr>
              <p:nvPr/>
            </p:nvPicPr>
            <p:blipFill>
              <a:blip r:embed="rId16">
                <a:alphaModFix/>
              </a:blip>
              <a:stretch>
                <a:fillRect/>
              </a:stretch>
            </p:blipFill>
            <p:spPr>
              <a:xfrm>
                <a:off x="2728006" y="5888502"/>
                <a:ext cx="4679629" cy="4073665"/>
              </a:xfrm>
              <a:prstGeom prst="rect">
                <a:avLst/>
              </a:prstGeom>
            </p:spPr>
          </p:pic>
          <p:sp>
            <p:nvSpPr>
              <p:cNvPr id="31" name="Freeform 6">
                <a:extLst>
                  <a:ext uri="{FF2B5EF4-FFF2-40B4-BE49-F238E27FC236}">
                    <a16:creationId xmlns:a16="http://schemas.microsoft.com/office/drawing/2014/main" id="{90176412-8372-1882-F48A-271A08046A3B}"/>
                  </a:ext>
                </a:extLst>
              </p:cNvPr>
              <p:cNvSpPr/>
              <p:nvPr/>
            </p:nvSpPr>
            <p:spPr>
              <a:xfrm rot="19909003">
                <a:off x="13094456" y="6089015"/>
                <a:ext cx="698596" cy="52057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2" name="Freeform 6">
                <a:extLst>
                  <a:ext uri="{FF2B5EF4-FFF2-40B4-BE49-F238E27FC236}">
                    <a16:creationId xmlns:a16="http://schemas.microsoft.com/office/drawing/2014/main" id="{2C13868E-B905-5FCC-34B0-FFF077551033}"/>
                  </a:ext>
                </a:extLst>
              </p:cNvPr>
              <p:cNvSpPr/>
              <p:nvPr/>
            </p:nvSpPr>
            <p:spPr>
              <a:xfrm rot="19909003">
                <a:off x="11182433" y="6522836"/>
                <a:ext cx="1900645" cy="101376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3" name="Freeform 6">
                <a:extLst>
                  <a:ext uri="{FF2B5EF4-FFF2-40B4-BE49-F238E27FC236}">
                    <a16:creationId xmlns:a16="http://schemas.microsoft.com/office/drawing/2014/main" id="{25343FEB-034C-F409-C635-E9345993D06D}"/>
                  </a:ext>
                </a:extLst>
              </p:cNvPr>
              <p:cNvSpPr/>
              <p:nvPr/>
            </p:nvSpPr>
            <p:spPr>
              <a:xfrm>
                <a:off x="3059009" y="7734300"/>
                <a:ext cx="740020" cy="38455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4" name="Freeform 6">
                <a:extLst>
                  <a:ext uri="{FF2B5EF4-FFF2-40B4-BE49-F238E27FC236}">
                    <a16:creationId xmlns:a16="http://schemas.microsoft.com/office/drawing/2014/main" id="{F800309E-BBD9-70A4-E858-D9E174481420}"/>
                  </a:ext>
                </a:extLst>
              </p:cNvPr>
              <p:cNvSpPr/>
              <p:nvPr/>
            </p:nvSpPr>
            <p:spPr>
              <a:xfrm rot="18583924">
                <a:off x="4917003" y="7703713"/>
                <a:ext cx="757278" cy="33284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5" name="Freeform 6">
                <a:extLst>
                  <a:ext uri="{FF2B5EF4-FFF2-40B4-BE49-F238E27FC236}">
                    <a16:creationId xmlns:a16="http://schemas.microsoft.com/office/drawing/2014/main" id="{8560D1F4-2355-DC79-5E47-20F08A424CF6}"/>
                  </a:ext>
                </a:extLst>
              </p:cNvPr>
              <p:cNvSpPr/>
              <p:nvPr/>
            </p:nvSpPr>
            <p:spPr>
              <a:xfrm>
                <a:off x="6410354" y="6703576"/>
                <a:ext cx="219046" cy="306184"/>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3" grpId="0" animBg="1"/>
      <p:bldP spid="54" grpId="0" animBg="1"/>
      <p:bldP spid="58" grpId="0" animBg="1"/>
      <p:bldP spid="59" grpId="0"/>
      <p:bldP spid="60" grpId="0"/>
      <p:bldP spid="61" grpId="0"/>
      <p:bldP spid="62" grpId="0"/>
      <p:bldP spid="63" grpId="0"/>
      <p:bldP spid="64" grpId="0"/>
      <p:bldP spid="65" grpId="0"/>
      <p:bldP spid="66" grpId="0"/>
      <p:bldP spid="67" grpId="0"/>
      <p:bldP spid="68" grpId="0"/>
      <p:bldP spid="69" grpId="0"/>
      <p:bldP spid="70" grpId="0"/>
      <p:bldP spid="71" grpId="0" animBg="1"/>
      <p:bldP spid="72" grpId="0" animBg="1"/>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C6AC3A1-CA25-D7E6-D9AC-24430C65FE04}"/>
              </a:ext>
            </a:extLst>
          </p:cNvPr>
          <p:cNvPicPr>
            <a:picLocks noChangeAspect="1"/>
          </p:cNvPicPr>
          <p:nvPr/>
        </p:nvPicPr>
        <p:blipFill>
          <a:blip r:embed="rId3"/>
          <a:stretch>
            <a:fillRect/>
          </a:stretch>
        </p:blipFill>
        <p:spPr>
          <a:xfrm rot="19036738">
            <a:off x="12779672" y="-5136732"/>
            <a:ext cx="8858139" cy="15373825"/>
          </a:xfrm>
          <a:prstGeom prst="rect">
            <a:avLst/>
          </a:prstGeom>
        </p:spPr>
      </p:pic>
      <p:sp>
        <p:nvSpPr>
          <p:cNvPr id="6" name="Freeform 6"/>
          <p:cNvSpPr/>
          <p:nvPr/>
        </p:nvSpPr>
        <p:spPr>
          <a:xfrm rot="-5400000">
            <a:off x="164370" y="7487324"/>
            <a:ext cx="2635306" cy="2964046"/>
          </a:xfrm>
          <a:custGeom>
            <a:avLst/>
            <a:gdLst/>
            <a:ahLst/>
            <a:cxnLst/>
            <a:rect l="l" t="t" r="r" b="b"/>
            <a:pathLst>
              <a:path w="2635306" h="2964046">
                <a:moveTo>
                  <a:pt x="0" y="0"/>
                </a:moveTo>
                <a:lnTo>
                  <a:pt x="2635306" y="0"/>
                </a:lnTo>
                <a:lnTo>
                  <a:pt x="2635306" y="2964046"/>
                </a:lnTo>
                <a:lnTo>
                  <a:pt x="0" y="2964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7" name="TextBox 7"/>
          <p:cNvSpPr txBox="1"/>
          <p:nvPr/>
        </p:nvSpPr>
        <p:spPr>
          <a:xfrm>
            <a:off x="1686947" y="-45520"/>
            <a:ext cx="8115300" cy="4598310"/>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Maintain,</a:t>
            </a:r>
          </a:p>
          <a:p>
            <a:pPr algn="l">
              <a:lnSpc>
                <a:spcPts val="11999"/>
              </a:lnSpc>
            </a:pPr>
            <a:r>
              <a:rPr lang="en-GB" sz="9999" noProof="0" dirty="0">
                <a:solidFill>
                  <a:srgbClr val="2B2929"/>
                </a:solidFill>
                <a:latin typeface="DM Sans"/>
                <a:ea typeface="DM Sans"/>
                <a:cs typeface="DM Sans"/>
                <a:sym typeface="DM Sans"/>
              </a:rPr>
              <a:t>Sustain,</a:t>
            </a:r>
          </a:p>
          <a:p>
            <a:pPr algn="l">
              <a:lnSpc>
                <a:spcPts val="11999"/>
              </a:lnSpc>
            </a:pPr>
            <a:r>
              <a:rPr lang="en-GB" sz="9999" dirty="0">
                <a:solidFill>
                  <a:srgbClr val="2B2929"/>
                </a:solidFill>
                <a:latin typeface="DM Sans"/>
                <a:ea typeface="DM Sans"/>
                <a:cs typeface="DM Sans"/>
                <a:sym typeface="DM Sans"/>
              </a:rPr>
              <a:t>Gain</a:t>
            </a:r>
            <a:r>
              <a:rPr lang="en-GB" sz="9999" noProof="0" dirty="0">
                <a:solidFill>
                  <a:srgbClr val="2B2929"/>
                </a:solidFill>
                <a:latin typeface="DM Sans"/>
                <a:ea typeface="DM Sans"/>
                <a:cs typeface="DM Sans"/>
                <a:sym typeface="DM Sans"/>
              </a:rPr>
              <a:t> </a:t>
            </a:r>
          </a:p>
        </p:txBody>
      </p:sp>
      <p:sp>
        <p:nvSpPr>
          <p:cNvPr id="17" name="Isosceles Triangle 16">
            <a:extLst>
              <a:ext uri="{FF2B5EF4-FFF2-40B4-BE49-F238E27FC236}">
                <a16:creationId xmlns:a16="http://schemas.microsoft.com/office/drawing/2014/main" id="{AFC39A13-438D-D050-2B1E-E77E9B07F712}"/>
              </a:ext>
            </a:extLst>
          </p:cNvPr>
          <p:cNvSpPr/>
          <p:nvPr/>
        </p:nvSpPr>
        <p:spPr>
          <a:xfrm rot="10800000">
            <a:off x="15239999" y="6972300"/>
            <a:ext cx="6126229" cy="3314698"/>
          </a:xfrm>
          <a:prstGeom prst="triangle">
            <a:avLst>
              <a:gd name="adj" fmla="val 5033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Freeform 6">
            <a:extLst>
              <a:ext uri="{FF2B5EF4-FFF2-40B4-BE49-F238E27FC236}">
                <a16:creationId xmlns:a16="http://schemas.microsoft.com/office/drawing/2014/main" id="{79F0B6CC-F9BA-D77A-205F-6A0A8DE2F03C}"/>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0" name="Forme libre 12">
            <a:extLst>
              <a:ext uri="{FF2B5EF4-FFF2-40B4-BE49-F238E27FC236}">
                <a16:creationId xmlns:a16="http://schemas.microsoft.com/office/drawing/2014/main" id="{463A7C67-EB3A-8541-B656-25FF7CAC805C}"/>
              </a:ext>
            </a:extLst>
          </p:cNvPr>
          <p:cNvSpPr/>
          <p:nvPr/>
        </p:nvSpPr>
        <p:spPr>
          <a:xfrm>
            <a:off x="7401228" y="1935317"/>
            <a:ext cx="1028372" cy="1188675"/>
          </a:xfrm>
          <a:custGeom>
            <a:avLst/>
            <a:gdLst>
              <a:gd name="connsiteX0" fmla="*/ 654821 w 747749"/>
              <a:gd name="connsiteY0" fmla="*/ 672438 h 672438"/>
              <a:gd name="connsiteX1" fmla="*/ 735195 w 747749"/>
              <a:gd name="connsiteY1" fmla="*/ 533058 h 672438"/>
              <a:gd name="connsiteX2" fmla="*/ 454249 w 747749"/>
              <a:gd name="connsiteY2" fmla="*/ 46440 h 672438"/>
              <a:gd name="connsiteX3" fmla="*/ 293500 w 747749"/>
              <a:gd name="connsiteY3" fmla="*/ 46440 h 672438"/>
              <a:gd name="connsiteX4" fmla="*/ 12554 w 747749"/>
              <a:gd name="connsiteY4" fmla="*/ 533058 h 672438"/>
              <a:gd name="connsiteX5" fmla="*/ 92928 w 747749"/>
              <a:gd name="connsiteY5" fmla="*/ 672438 h 672438"/>
              <a:gd name="connsiteX6" fmla="*/ 654821 w 747749"/>
              <a:gd name="connsiteY6" fmla="*/ 672438 h 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749" h="672438">
                <a:moveTo>
                  <a:pt x="654821" y="672438"/>
                </a:moveTo>
                <a:cubicBezTo>
                  <a:pt x="726211" y="672438"/>
                  <a:pt x="770890" y="594977"/>
                  <a:pt x="735195" y="533058"/>
                </a:cubicBezTo>
                <a:lnTo>
                  <a:pt x="454249" y="46440"/>
                </a:lnTo>
                <a:cubicBezTo>
                  <a:pt x="418554" y="-15480"/>
                  <a:pt x="329195" y="-15480"/>
                  <a:pt x="293500" y="46440"/>
                </a:cubicBezTo>
                <a:lnTo>
                  <a:pt x="12554" y="533058"/>
                </a:lnTo>
                <a:cubicBezTo>
                  <a:pt x="-23141" y="594977"/>
                  <a:pt x="21538" y="672438"/>
                  <a:pt x="92928" y="672438"/>
                </a:cubicBezTo>
                <a:lnTo>
                  <a:pt x="654821" y="672438"/>
                </a:lnTo>
                <a:close/>
              </a:path>
            </a:pathLst>
          </a:custGeom>
          <a:solidFill>
            <a:srgbClr val="3498DB"/>
          </a:solidFill>
          <a:ln w="24279" cap="flat">
            <a:noFill/>
            <a:prstDash val="solid"/>
            <a:miter/>
          </a:ln>
        </p:spPr>
        <p:txBody>
          <a:bodyPr tIns="0" bIns="91440" rtlCol="0" anchor="b"/>
          <a:lstStyle/>
          <a:p>
            <a:pPr algn="ctr"/>
            <a:r>
              <a:rPr lang="en-GB" sz="2000" b="1" noProof="0" dirty="0">
                <a:solidFill>
                  <a:schemeClr val="bg1"/>
                </a:solidFill>
                <a:effectLst>
                  <a:outerShdw blurRad="38100" dist="38100" dir="2700000" algn="tl">
                    <a:srgbClr val="000000">
                      <a:alpha val="43137"/>
                    </a:srgbClr>
                  </a:outerShdw>
                </a:effectLst>
              </a:rPr>
              <a:t>Success</a:t>
            </a:r>
          </a:p>
        </p:txBody>
      </p:sp>
      <p:sp>
        <p:nvSpPr>
          <p:cNvPr id="21" name="Forme libre 13">
            <a:extLst>
              <a:ext uri="{FF2B5EF4-FFF2-40B4-BE49-F238E27FC236}">
                <a16:creationId xmlns:a16="http://schemas.microsoft.com/office/drawing/2014/main" id="{A8DE71DC-48E8-CF2A-6A8F-2E96F12E3E52}"/>
              </a:ext>
            </a:extLst>
          </p:cNvPr>
          <p:cNvSpPr/>
          <p:nvPr/>
        </p:nvSpPr>
        <p:spPr>
          <a:xfrm>
            <a:off x="5179444" y="6728754"/>
            <a:ext cx="5472274" cy="1342664"/>
          </a:xfrm>
          <a:custGeom>
            <a:avLst/>
            <a:gdLst>
              <a:gd name="connsiteX0" fmla="*/ 343765 w 3978994"/>
              <a:gd name="connsiteY0" fmla="*/ 46380 h 759550"/>
              <a:gd name="connsiteX1" fmla="*/ 12554 w 3978994"/>
              <a:gd name="connsiteY1" fmla="*/ 620171 h 759550"/>
              <a:gd name="connsiteX2" fmla="*/ 92928 w 3978994"/>
              <a:gd name="connsiteY2" fmla="*/ 759551 h 759550"/>
              <a:gd name="connsiteX3" fmla="*/ 3886066 w 3978994"/>
              <a:gd name="connsiteY3" fmla="*/ 759551 h 759550"/>
              <a:gd name="connsiteX4" fmla="*/ 3966441 w 3978994"/>
              <a:gd name="connsiteY4" fmla="*/ 620171 h 759550"/>
              <a:gd name="connsiteX5" fmla="*/ 3635230 w 3978994"/>
              <a:gd name="connsiteY5" fmla="*/ 46380 h 759550"/>
              <a:gd name="connsiteX6" fmla="*/ 3554855 w 3978994"/>
              <a:gd name="connsiteY6" fmla="*/ 0 h 759550"/>
              <a:gd name="connsiteX7" fmla="*/ 424139 w 3978994"/>
              <a:gd name="connsiteY7" fmla="*/ 0 h 759550"/>
              <a:gd name="connsiteX8" fmla="*/ 343765 w 3978994"/>
              <a:gd name="connsiteY8" fmla="*/ 4638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8994" h="759550">
                <a:moveTo>
                  <a:pt x="343765" y="46380"/>
                </a:moveTo>
                <a:lnTo>
                  <a:pt x="12554" y="620171"/>
                </a:lnTo>
                <a:cubicBezTo>
                  <a:pt x="-23141" y="682090"/>
                  <a:pt x="21538" y="759551"/>
                  <a:pt x="92928" y="759551"/>
                </a:cubicBezTo>
                <a:lnTo>
                  <a:pt x="3886066" y="759551"/>
                </a:lnTo>
                <a:cubicBezTo>
                  <a:pt x="3957456" y="759551"/>
                  <a:pt x="4002136" y="682090"/>
                  <a:pt x="3966441" y="620171"/>
                </a:cubicBezTo>
                <a:lnTo>
                  <a:pt x="3635230" y="46380"/>
                </a:lnTo>
                <a:cubicBezTo>
                  <a:pt x="3618718" y="17727"/>
                  <a:pt x="3587879" y="0"/>
                  <a:pt x="3554855" y="0"/>
                </a:cubicBezTo>
                <a:lnTo>
                  <a:pt x="424139" y="0"/>
                </a:lnTo>
                <a:cubicBezTo>
                  <a:pt x="390872" y="0"/>
                  <a:pt x="360277" y="17727"/>
                  <a:pt x="343765" y="46380"/>
                </a:cubicBezTo>
                <a:close/>
              </a:path>
            </a:pathLst>
          </a:custGeom>
          <a:solidFill>
            <a:srgbClr val="90AE50"/>
          </a:solidFill>
          <a:ln w="24279" cap="flat">
            <a:noFill/>
            <a:prstDash val="solid"/>
            <a:miter/>
          </a:ln>
        </p:spPr>
        <p:txBody>
          <a:bodyPr tIns="0" bIns="0" rtlCol="0" anchor="ctr"/>
          <a:lstStyle/>
          <a:p>
            <a:pPr algn="ctr"/>
            <a:r>
              <a:rPr lang="en-GB" sz="4400" b="1" noProof="0" dirty="0">
                <a:solidFill>
                  <a:schemeClr val="bg1"/>
                </a:solidFill>
                <a:effectLst>
                  <a:outerShdw blurRad="38100" dist="38100" dir="2700000" algn="tl">
                    <a:srgbClr val="000000">
                      <a:alpha val="43137"/>
                    </a:srgbClr>
                  </a:outerShdw>
                </a:effectLst>
              </a:rPr>
              <a:t>Availability </a:t>
            </a:r>
          </a:p>
          <a:p>
            <a:pPr algn="ctr"/>
            <a:r>
              <a:rPr lang="en-GB" sz="4400" b="1" noProof="0" dirty="0">
                <a:solidFill>
                  <a:schemeClr val="bg1"/>
                </a:solidFill>
                <a:effectLst>
                  <a:outerShdw blurRad="38100" dist="38100" dir="2700000" algn="tl">
                    <a:srgbClr val="000000">
                      <a:alpha val="43137"/>
                    </a:srgbClr>
                  </a:outerShdw>
                </a:effectLst>
              </a:rPr>
              <a:t>&amp; Quality</a:t>
            </a:r>
          </a:p>
        </p:txBody>
      </p:sp>
      <p:sp>
        <p:nvSpPr>
          <p:cNvPr id="22" name="Forme libre 14">
            <a:extLst>
              <a:ext uri="{FF2B5EF4-FFF2-40B4-BE49-F238E27FC236}">
                <a16:creationId xmlns:a16="http://schemas.microsoft.com/office/drawing/2014/main" id="{0CBB2D96-2429-9698-6F87-C550162D54E1}"/>
              </a:ext>
            </a:extLst>
          </p:cNvPr>
          <p:cNvSpPr/>
          <p:nvPr/>
        </p:nvSpPr>
        <p:spPr>
          <a:xfrm>
            <a:off x="5920149" y="5079612"/>
            <a:ext cx="3990862" cy="1342664"/>
          </a:xfrm>
          <a:custGeom>
            <a:avLst/>
            <a:gdLst>
              <a:gd name="connsiteX0" fmla="*/ 343765 w 2901831"/>
              <a:gd name="connsiteY0" fmla="*/ 46379 h 759550"/>
              <a:gd name="connsiteX1" fmla="*/ 12554 w 2901831"/>
              <a:gd name="connsiteY1" fmla="*/ 620169 h 759550"/>
              <a:gd name="connsiteX2" fmla="*/ 92928 w 2901831"/>
              <a:gd name="connsiteY2" fmla="*/ 759551 h 759550"/>
              <a:gd name="connsiteX3" fmla="*/ 2808903 w 2901831"/>
              <a:gd name="connsiteY3" fmla="*/ 759551 h 759550"/>
              <a:gd name="connsiteX4" fmla="*/ 2889278 w 2901831"/>
              <a:gd name="connsiteY4" fmla="*/ 620169 h 759550"/>
              <a:gd name="connsiteX5" fmla="*/ 2558067 w 2901831"/>
              <a:gd name="connsiteY5" fmla="*/ 46379 h 759550"/>
              <a:gd name="connsiteX6" fmla="*/ 2477693 w 2901831"/>
              <a:gd name="connsiteY6" fmla="*/ 0 h 759550"/>
              <a:gd name="connsiteX7" fmla="*/ 424139 w 2901831"/>
              <a:gd name="connsiteY7" fmla="*/ 0 h 759550"/>
              <a:gd name="connsiteX8" fmla="*/ 343765 w 2901831"/>
              <a:gd name="connsiteY8" fmla="*/ 46379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1831" h="759550">
                <a:moveTo>
                  <a:pt x="343765" y="46379"/>
                </a:moveTo>
                <a:lnTo>
                  <a:pt x="12554" y="620169"/>
                </a:lnTo>
                <a:cubicBezTo>
                  <a:pt x="-23141" y="682090"/>
                  <a:pt x="21538" y="759551"/>
                  <a:pt x="92928" y="759551"/>
                </a:cubicBezTo>
                <a:lnTo>
                  <a:pt x="2808903" y="759551"/>
                </a:lnTo>
                <a:cubicBezTo>
                  <a:pt x="2880293" y="759551"/>
                  <a:pt x="2924973" y="682090"/>
                  <a:pt x="2889278" y="620169"/>
                </a:cubicBezTo>
                <a:lnTo>
                  <a:pt x="2558067" y="46379"/>
                </a:lnTo>
                <a:cubicBezTo>
                  <a:pt x="2541555" y="17726"/>
                  <a:pt x="2510717" y="0"/>
                  <a:pt x="2477693" y="0"/>
                </a:cubicBezTo>
                <a:lnTo>
                  <a:pt x="424139" y="0"/>
                </a:lnTo>
                <a:cubicBezTo>
                  <a:pt x="390872" y="0"/>
                  <a:pt x="360277" y="17726"/>
                  <a:pt x="343765" y="46379"/>
                </a:cubicBezTo>
                <a:close/>
              </a:path>
            </a:pathLst>
          </a:custGeom>
          <a:solidFill>
            <a:srgbClr val="3498DB"/>
          </a:solidFill>
          <a:ln w="24279" cap="flat">
            <a:noFill/>
            <a:prstDash val="solid"/>
            <a:miter/>
          </a:ln>
        </p:spPr>
        <p:txBody>
          <a:bodyPr tIns="0" bIns="0" rtlCol="0" anchor="ctr"/>
          <a:lstStyle/>
          <a:p>
            <a:pPr algn="ctr"/>
            <a:r>
              <a:rPr lang="en-US" sz="4000" b="1" dirty="0">
                <a:solidFill>
                  <a:schemeClr val="bg1"/>
                </a:solidFill>
                <a:effectLst>
                  <a:outerShdw blurRad="38100" dist="38100" dir="2700000" algn="tl">
                    <a:srgbClr val="000000">
                      <a:alpha val="43137"/>
                    </a:srgbClr>
                  </a:outerShdw>
                </a:effectLst>
              </a:rPr>
              <a:t>U</a:t>
            </a:r>
            <a:r>
              <a:rPr lang="en-GB" sz="4000" b="1" dirty="0">
                <a:solidFill>
                  <a:schemeClr val="bg1"/>
                </a:solidFill>
                <a:effectLst>
                  <a:outerShdw blurRad="38100" dist="38100" dir="2700000" algn="tl">
                    <a:srgbClr val="000000">
                      <a:alpha val="43137"/>
                    </a:srgbClr>
                  </a:outerShdw>
                </a:effectLst>
              </a:rPr>
              <a:t>ser </a:t>
            </a:r>
          </a:p>
          <a:p>
            <a:pPr algn="ctr"/>
            <a:r>
              <a:rPr lang="en-GB" sz="4000" b="1" dirty="0">
                <a:solidFill>
                  <a:schemeClr val="bg1"/>
                </a:solidFill>
                <a:effectLst>
                  <a:outerShdw blurRad="38100" dist="38100" dir="2700000" algn="tl">
                    <a:srgbClr val="000000">
                      <a:alpha val="43137"/>
                    </a:srgbClr>
                  </a:outerShdw>
                </a:effectLst>
              </a:rPr>
              <a:t>Satisfaction</a:t>
            </a:r>
            <a:endParaRPr lang="en-GB" sz="4000" b="1" noProof="0" dirty="0">
              <a:solidFill>
                <a:schemeClr val="bg1"/>
              </a:solidFill>
              <a:effectLst>
                <a:outerShdw blurRad="38100" dist="38100" dir="2700000" algn="tl">
                  <a:srgbClr val="000000">
                    <a:alpha val="43137"/>
                  </a:srgbClr>
                </a:outerShdw>
              </a:effectLst>
            </a:endParaRPr>
          </a:p>
        </p:txBody>
      </p:sp>
      <p:sp>
        <p:nvSpPr>
          <p:cNvPr id="23" name="Forme libre 15">
            <a:extLst>
              <a:ext uri="{FF2B5EF4-FFF2-40B4-BE49-F238E27FC236}">
                <a16:creationId xmlns:a16="http://schemas.microsoft.com/office/drawing/2014/main" id="{A00E9354-927D-3631-89DD-4F50AE3A07BD}"/>
              </a:ext>
            </a:extLst>
          </p:cNvPr>
          <p:cNvSpPr/>
          <p:nvPr/>
        </p:nvSpPr>
        <p:spPr>
          <a:xfrm>
            <a:off x="6660855" y="3430900"/>
            <a:ext cx="2509451" cy="1342662"/>
          </a:xfrm>
          <a:custGeom>
            <a:avLst/>
            <a:gdLst>
              <a:gd name="connsiteX0" fmla="*/ 343765 w 1824669"/>
              <a:gd name="connsiteY0" fmla="*/ 46379 h 759549"/>
              <a:gd name="connsiteX1" fmla="*/ 12554 w 1824669"/>
              <a:gd name="connsiteY1" fmla="*/ 620169 h 759549"/>
              <a:gd name="connsiteX2" fmla="*/ 92928 w 1824669"/>
              <a:gd name="connsiteY2" fmla="*/ 759550 h 759549"/>
              <a:gd name="connsiteX3" fmla="*/ 1731741 w 1824669"/>
              <a:gd name="connsiteY3" fmla="*/ 759550 h 759549"/>
              <a:gd name="connsiteX4" fmla="*/ 1812115 w 1824669"/>
              <a:gd name="connsiteY4" fmla="*/ 620169 h 759549"/>
              <a:gd name="connsiteX5" fmla="*/ 1480905 w 1824669"/>
              <a:gd name="connsiteY5" fmla="*/ 46379 h 759549"/>
              <a:gd name="connsiteX6" fmla="*/ 1400530 w 1824669"/>
              <a:gd name="connsiteY6" fmla="*/ 0 h 759549"/>
              <a:gd name="connsiteX7" fmla="*/ 424139 w 1824669"/>
              <a:gd name="connsiteY7" fmla="*/ 0 h 759549"/>
              <a:gd name="connsiteX8" fmla="*/ 343765 w 1824669"/>
              <a:gd name="connsiteY8" fmla="*/ 46379 h 7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669" h="759549">
                <a:moveTo>
                  <a:pt x="343765" y="46379"/>
                </a:moveTo>
                <a:lnTo>
                  <a:pt x="12554" y="620169"/>
                </a:lnTo>
                <a:cubicBezTo>
                  <a:pt x="-23141" y="682089"/>
                  <a:pt x="21538" y="759550"/>
                  <a:pt x="92928" y="759550"/>
                </a:cubicBezTo>
                <a:lnTo>
                  <a:pt x="1731741" y="759550"/>
                </a:lnTo>
                <a:cubicBezTo>
                  <a:pt x="1803130" y="759550"/>
                  <a:pt x="1847810" y="682089"/>
                  <a:pt x="1812115" y="620169"/>
                </a:cubicBezTo>
                <a:lnTo>
                  <a:pt x="1480905" y="46379"/>
                </a:lnTo>
                <a:cubicBezTo>
                  <a:pt x="1464392" y="17726"/>
                  <a:pt x="1433554" y="0"/>
                  <a:pt x="1400530" y="0"/>
                </a:cubicBezTo>
                <a:lnTo>
                  <a:pt x="424139" y="0"/>
                </a:lnTo>
                <a:cubicBezTo>
                  <a:pt x="390872" y="0"/>
                  <a:pt x="360276" y="17726"/>
                  <a:pt x="343765" y="46379"/>
                </a:cubicBezTo>
                <a:close/>
              </a:path>
            </a:pathLst>
          </a:custGeom>
          <a:solidFill>
            <a:srgbClr val="90AE50"/>
          </a:solidFill>
          <a:ln w="24279" cap="flat">
            <a:noFill/>
            <a:prstDash val="solid"/>
            <a:miter/>
          </a:ln>
        </p:spPr>
        <p:txBody>
          <a:bodyPr tIns="0" bIns="0" rtlCol="0" anchor="ctr"/>
          <a:lstStyle/>
          <a:p>
            <a:pPr algn="ctr"/>
            <a:r>
              <a:rPr lang="en-GB" sz="3200" b="1" noProof="0" dirty="0">
                <a:solidFill>
                  <a:schemeClr val="bg1"/>
                </a:solidFill>
                <a:effectLst>
                  <a:outerShdw blurRad="38100" dist="38100" dir="2700000" algn="tl">
                    <a:srgbClr val="000000">
                      <a:alpha val="43137"/>
                    </a:srgbClr>
                  </a:outerShdw>
                </a:effectLst>
              </a:rPr>
              <a:t>Demand</a:t>
            </a:r>
          </a:p>
        </p:txBody>
      </p:sp>
      <p:sp>
        <p:nvSpPr>
          <p:cNvPr id="24" name="Forme libre 16">
            <a:extLst>
              <a:ext uri="{FF2B5EF4-FFF2-40B4-BE49-F238E27FC236}">
                <a16:creationId xmlns:a16="http://schemas.microsoft.com/office/drawing/2014/main" id="{CF8F34A8-4833-2190-C3C7-FED03B2CF2C4}"/>
              </a:ext>
            </a:extLst>
          </p:cNvPr>
          <p:cNvSpPr/>
          <p:nvPr/>
        </p:nvSpPr>
        <p:spPr>
          <a:xfrm>
            <a:off x="4432725" y="8377469"/>
            <a:ext cx="6966043" cy="1356399"/>
          </a:xfrm>
          <a:custGeom>
            <a:avLst/>
            <a:gdLst>
              <a:gd name="connsiteX0" fmla="*/ 4716764 w 5065141"/>
              <a:gd name="connsiteY0" fmla="*/ 46379 h 767320"/>
              <a:gd name="connsiteX1" fmla="*/ 4636389 w 5065141"/>
              <a:gd name="connsiteY1" fmla="*/ 0 h 767320"/>
              <a:gd name="connsiteX2" fmla="*/ 428510 w 5065141"/>
              <a:gd name="connsiteY2" fmla="*/ 0 h 767320"/>
              <a:gd name="connsiteX3" fmla="*/ 348135 w 5065141"/>
              <a:gd name="connsiteY3" fmla="*/ 46379 h 767320"/>
              <a:gd name="connsiteX4" fmla="*/ 12554 w 5065141"/>
              <a:gd name="connsiteY4" fmla="*/ 627940 h 767320"/>
              <a:gd name="connsiteX5" fmla="*/ 92928 w 5065141"/>
              <a:gd name="connsiteY5" fmla="*/ 767320 h 767320"/>
              <a:gd name="connsiteX6" fmla="*/ 4972214 w 5065141"/>
              <a:gd name="connsiteY6" fmla="*/ 767320 h 767320"/>
              <a:gd name="connsiteX7" fmla="*/ 5052588 w 5065141"/>
              <a:gd name="connsiteY7" fmla="*/ 627940 h 767320"/>
              <a:gd name="connsiteX8" fmla="*/ 4717006 w 5065141"/>
              <a:gd name="connsiteY8" fmla="*/ 46379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5141" h="767320">
                <a:moveTo>
                  <a:pt x="4716764" y="46379"/>
                </a:moveTo>
                <a:cubicBezTo>
                  <a:pt x="4700252" y="17726"/>
                  <a:pt x="4669413" y="0"/>
                  <a:pt x="4636389" y="0"/>
                </a:cubicBezTo>
                <a:lnTo>
                  <a:pt x="428510" y="0"/>
                </a:lnTo>
                <a:cubicBezTo>
                  <a:pt x="395243" y="0"/>
                  <a:pt x="364647" y="17726"/>
                  <a:pt x="348135" y="46379"/>
                </a:cubicBezTo>
                <a:lnTo>
                  <a:pt x="12554" y="627940"/>
                </a:lnTo>
                <a:cubicBezTo>
                  <a:pt x="-23141" y="689859"/>
                  <a:pt x="21538" y="767320"/>
                  <a:pt x="92928" y="767320"/>
                </a:cubicBezTo>
                <a:lnTo>
                  <a:pt x="4972214" y="767320"/>
                </a:lnTo>
                <a:cubicBezTo>
                  <a:pt x="5043604" y="767320"/>
                  <a:pt x="5088283" y="689859"/>
                  <a:pt x="5052588" y="627940"/>
                </a:cubicBezTo>
                <a:lnTo>
                  <a:pt x="4717006" y="46379"/>
                </a:lnTo>
                <a:close/>
              </a:path>
            </a:pathLst>
          </a:custGeom>
          <a:solidFill>
            <a:srgbClr val="3498DB"/>
          </a:solidFill>
          <a:ln w="24279" cap="flat">
            <a:noFill/>
            <a:prstDash val="solid"/>
            <a:miter/>
          </a:ln>
        </p:spPr>
        <p:txBody>
          <a:bodyPr tIns="0" bIns="0" rtlCol="0" anchor="ctr"/>
          <a:lstStyle/>
          <a:p>
            <a:pPr algn="ctr"/>
            <a:r>
              <a:rPr lang="en-GB" sz="4800" b="1" noProof="0" dirty="0">
                <a:solidFill>
                  <a:schemeClr val="bg1"/>
                </a:solidFill>
                <a:effectLst>
                  <a:outerShdw blurRad="38100" dist="38100" dir="2700000" algn="tl">
                    <a:srgbClr val="000000">
                      <a:alpha val="43137"/>
                    </a:srgbClr>
                  </a:outerShdw>
                </a:effectLst>
              </a:rPr>
              <a:t>Maintenance</a:t>
            </a:r>
          </a:p>
        </p:txBody>
      </p:sp>
      <p:sp>
        <p:nvSpPr>
          <p:cNvPr id="25" name="Freeform: Shape 24">
            <a:extLst>
              <a:ext uri="{FF2B5EF4-FFF2-40B4-BE49-F238E27FC236}">
                <a16:creationId xmlns:a16="http://schemas.microsoft.com/office/drawing/2014/main" id="{9886A158-5907-F119-3A74-8BD87F66370C}"/>
              </a:ext>
            </a:extLst>
          </p:cNvPr>
          <p:cNvSpPr/>
          <p:nvPr/>
        </p:nvSpPr>
        <p:spPr>
          <a:xfrm>
            <a:off x="7401228" y="1995725"/>
            <a:ext cx="420677" cy="1080053"/>
          </a:xfrm>
          <a:custGeom>
            <a:avLst/>
            <a:gdLst>
              <a:gd name="connsiteX0" fmla="*/ 305882 w 305882"/>
              <a:gd name="connsiteY0" fmla="*/ 0 h 610990"/>
              <a:gd name="connsiteX1" fmla="*/ 31348 w 305882"/>
              <a:gd name="connsiteY1" fmla="*/ 610990 h 610990"/>
              <a:gd name="connsiteX2" fmla="*/ 12584 w 305882"/>
              <a:gd name="connsiteY2" fmla="*/ 591795 h 610990"/>
              <a:gd name="connsiteX3" fmla="*/ 12554 w 305882"/>
              <a:gd name="connsiteY3" fmla="*/ 498885 h 610990"/>
              <a:gd name="connsiteX4" fmla="*/ 293500 w 305882"/>
              <a:gd name="connsiteY4" fmla="*/ 12267 h 610990"/>
              <a:gd name="connsiteX5" fmla="*/ 305882 w 305882"/>
              <a:gd name="connsiteY5" fmla="*/ 0 h 61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82" h="610990">
                <a:moveTo>
                  <a:pt x="305882" y="0"/>
                </a:moveTo>
                <a:lnTo>
                  <a:pt x="31348" y="610990"/>
                </a:lnTo>
                <a:lnTo>
                  <a:pt x="12584" y="591795"/>
                </a:lnTo>
                <a:cubicBezTo>
                  <a:pt x="-3048" y="564690"/>
                  <a:pt x="-5294" y="529845"/>
                  <a:pt x="12554" y="498885"/>
                </a:cubicBezTo>
                <a:lnTo>
                  <a:pt x="293500" y="12267"/>
                </a:lnTo>
                <a:lnTo>
                  <a:pt x="30588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6" name="Freeform: Shape 25">
            <a:extLst>
              <a:ext uri="{FF2B5EF4-FFF2-40B4-BE49-F238E27FC236}">
                <a16:creationId xmlns:a16="http://schemas.microsoft.com/office/drawing/2014/main" id="{54B13776-0974-5992-1833-3BF1BB9A62E3}"/>
              </a:ext>
            </a:extLst>
          </p:cNvPr>
          <p:cNvSpPr/>
          <p:nvPr/>
        </p:nvSpPr>
        <p:spPr>
          <a:xfrm>
            <a:off x="8100712" y="2183845"/>
            <a:ext cx="328888" cy="868490"/>
          </a:xfrm>
          <a:custGeom>
            <a:avLst/>
            <a:gdLst>
              <a:gd name="connsiteX0" fmla="*/ 0 w 239141"/>
              <a:gd name="connsiteY0" fmla="*/ 0 h 491308"/>
              <a:gd name="connsiteX1" fmla="*/ 226587 w 239141"/>
              <a:gd name="connsiteY1" fmla="*/ 392465 h 491308"/>
              <a:gd name="connsiteX2" fmla="*/ 226557 w 239141"/>
              <a:gd name="connsiteY2" fmla="*/ 485375 h 491308"/>
              <a:gd name="connsiteX3" fmla="*/ 220757 w 239141"/>
              <a:gd name="connsiteY3" fmla="*/ 491308 h 491308"/>
              <a:gd name="connsiteX4" fmla="*/ 0 w 239141"/>
              <a:gd name="connsiteY4" fmla="*/ 0 h 491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41" h="491308">
                <a:moveTo>
                  <a:pt x="0" y="0"/>
                </a:moveTo>
                <a:lnTo>
                  <a:pt x="226587" y="392465"/>
                </a:lnTo>
                <a:cubicBezTo>
                  <a:pt x="244435" y="423425"/>
                  <a:pt x="242189" y="458270"/>
                  <a:pt x="226557" y="485375"/>
                </a:cubicBezTo>
                <a:lnTo>
                  <a:pt x="220757" y="491308"/>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7" name="Freeform: Shape 26">
            <a:extLst>
              <a:ext uri="{FF2B5EF4-FFF2-40B4-BE49-F238E27FC236}">
                <a16:creationId xmlns:a16="http://schemas.microsoft.com/office/drawing/2014/main" id="{ED8E6425-A4E9-9DFA-1602-151766143357}"/>
              </a:ext>
            </a:extLst>
          </p:cNvPr>
          <p:cNvSpPr/>
          <p:nvPr/>
        </p:nvSpPr>
        <p:spPr>
          <a:xfrm>
            <a:off x="6660855" y="3430900"/>
            <a:ext cx="659342" cy="1342664"/>
          </a:xfrm>
          <a:custGeom>
            <a:avLst/>
            <a:gdLst>
              <a:gd name="connsiteX0" fmla="*/ 424139 w 479420"/>
              <a:gd name="connsiteY0" fmla="*/ 0 h 759550"/>
              <a:gd name="connsiteX1" fmla="*/ 479420 w 479420"/>
              <a:gd name="connsiteY1" fmla="*/ 0 h 759550"/>
              <a:gd name="connsiteX2" fmla="*/ 138134 w 479420"/>
              <a:gd name="connsiteY2" fmla="*/ 759550 h 759550"/>
              <a:gd name="connsiteX3" fmla="*/ 92928 w 479420"/>
              <a:gd name="connsiteY3" fmla="*/ 759550 h 759550"/>
              <a:gd name="connsiteX4" fmla="*/ 12554 w 479420"/>
              <a:gd name="connsiteY4" fmla="*/ 620169 h 759550"/>
              <a:gd name="connsiteX5" fmla="*/ 343765 w 479420"/>
              <a:gd name="connsiteY5" fmla="*/ 46379 h 759550"/>
              <a:gd name="connsiteX6" fmla="*/ 424139 w 479420"/>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20" h="759550">
                <a:moveTo>
                  <a:pt x="424139" y="0"/>
                </a:moveTo>
                <a:lnTo>
                  <a:pt x="479420" y="0"/>
                </a:lnTo>
                <a:lnTo>
                  <a:pt x="138134" y="759550"/>
                </a:lnTo>
                <a:lnTo>
                  <a:pt x="92928" y="759550"/>
                </a:lnTo>
                <a:cubicBezTo>
                  <a:pt x="21538" y="759550"/>
                  <a:pt x="-23141" y="682089"/>
                  <a:pt x="12554" y="620169"/>
                </a:cubicBezTo>
                <a:lnTo>
                  <a:pt x="343765" y="46379"/>
                </a:lnTo>
                <a:cubicBezTo>
                  <a:pt x="360276"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8" name="Freeform: Shape 27">
            <a:extLst>
              <a:ext uri="{FF2B5EF4-FFF2-40B4-BE49-F238E27FC236}">
                <a16:creationId xmlns:a16="http://schemas.microsoft.com/office/drawing/2014/main" id="{A3212470-09F0-A26F-EFCF-C1E5C1A4D1A7}"/>
              </a:ext>
            </a:extLst>
          </p:cNvPr>
          <p:cNvSpPr/>
          <p:nvPr/>
        </p:nvSpPr>
        <p:spPr>
          <a:xfrm>
            <a:off x="8536655" y="3430900"/>
            <a:ext cx="633649" cy="1342664"/>
          </a:xfrm>
          <a:custGeom>
            <a:avLst/>
            <a:gdLst>
              <a:gd name="connsiteX0" fmla="*/ 0 w 460738"/>
              <a:gd name="connsiteY0" fmla="*/ 0 h 759550"/>
              <a:gd name="connsiteX1" fmla="*/ 36600 w 460738"/>
              <a:gd name="connsiteY1" fmla="*/ 0 h 759550"/>
              <a:gd name="connsiteX2" fmla="*/ 116975 w 460738"/>
              <a:gd name="connsiteY2" fmla="*/ 46379 h 759550"/>
              <a:gd name="connsiteX3" fmla="*/ 448185 w 460738"/>
              <a:gd name="connsiteY3" fmla="*/ 620169 h 759550"/>
              <a:gd name="connsiteX4" fmla="*/ 367811 w 460738"/>
              <a:gd name="connsiteY4" fmla="*/ 759550 h 759550"/>
              <a:gd name="connsiteX5" fmla="*/ 341286 w 460738"/>
              <a:gd name="connsiteY5" fmla="*/ 759550 h 759550"/>
              <a:gd name="connsiteX6" fmla="*/ 0 w 460738"/>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738" h="759550">
                <a:moveTo>
                  <a:pt x="0" y="0"/>
                </a:moveTo>
                <a:lnTo>
                  <a:pt x="36600" y="0"/>
                </a:lnTo>
                <a:cubicBezTo>
                  <a:pt x="69624" y="0"/>
                  <a:pt x="100462" y="17726"/>
                  <a:pt x="116975" y="46379"/>
                </a:cubicBezTo>
                <a:lnTo>
                  <a:pt x="448185" y="620169"/>
                </a:lnTo>
                <a:cubicBezTo>
                  <a:pt x="483880" y="682089"/>
                  <a:pt x="439200" y="759550"/>
                  <a:pt x="367811" y="759550"/>
                </a:cubicBezTo>
                <a:lnTo>
                  <a:pt x="341286" y="75955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9" name="Freeform: Shape 28">
            <a:extLst>
              <a:ext uri="{FF2B5EF4-FFF2-40B4-BE49-F238E27FC236}">
                <a16:creationId xmlns:a16="http://schemas.microsoft.com/office/drawing/2014/main" id="{5AD23446-FA86-F448-4535-1CF4F81D513A}"/>
              </a:ext>
            </a:extLst>
          </p:cNvPr>
          <p:cNvSpPr/>
          <p:nvPr/>
        </p:nvSpPr>
        <p:spPr>
          <a:xfrm>
            <a:off x="5920149" y="5079612"/>
            <a:ext cx="823693" cy="1342666"/>
          </a:xfrm>
          <a:custGeom>
            <a:avLst/>
            <a:gdLst>
              <a:gd name="connsiteX0" fmla="*/ 424139 w 598923"/>
              <a:gd name="connsiteY0" fmla="*/ 0 h 759551"/>
              <a:gd name="connsiteX1" fmla="*/ 598923 w 598923"/>
              <a:gd name="connsiteY1" fmla="*/ 0 h 759551"/>
              <a:gd name="connsiteX2" fmla="*/ 257637 w 598923"/>
              <a:gd name="connsiteY2" fmla="*/ 759551 h 759551"/>
              <a:gd name="connsiteX3" fmla="*/ 92928 w 598923"/>
              <a:gd name="connsiteY3" fmla="*/ 759551 h 759551"/>
              <a:gd name="connsiteX4" fmla="*/ 12554 w 598923"/>
              <a:gd name="connsiteY4" fmla="*/ 620169 h 759551"/>
              <a:gd name="connsiteX5" fmla="*/ 343765 w 598923"/>
              <a:gd name="connsiteY5" fmla="*/ 46379 h 759551"/>
              <a:gd name="connsiteX6" fmla="*/ 424139 w 598923"/>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923" h="759551">
                <a:moveTo>
                  <a:pt x="424139" y="0"/>
                </a:moveTo>
                <a:lnTo>
                  <a:pt x="598923" y="0"/>
                </a:lnTo>
                <a:lnTo>
                  <a:pt x="257637" y="759551"/>
                </a:lnTo>
                <a:lnTo>
                  <a:pt x="92928" y="759551"/>
                </a:lnTo>
                <a:cubicBezTo>
                  <a:pt x="21538" y="759551"/>
                  <a:pt x="-23141" y="682090"/>
                  <a:pt x="12554" y="620169"/>
                </a:cubicBezTo>
                <a:lnTo>
                  <a:pt x="343765" y="46379"/>
                </a:lnTo>
                <a:cubicBezTo>
                  <a:pt x="360277"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0" name="Freeform: Shape 29">
            <a:extLst>
              <a:ext uri="{FF2B5EF4-FFF2-40B4-BE49-F238E27FC236}">
                <a16:creationId xmlns:a16="http://schemas.microsoft.com/office/drawing/2014/main" id="{119B1107-CFDB-8C06-4670-7C5754C73EA0}"/>
              </a:ext>
            </a:extLst>
          </p:cNvPr>
          <p:cNvSpPr/>
          <p:nvPr/>
        </p:nvSpPr>
        <p:spPr>
          <a:xfrm>
            <a:off x="9113010" y="5079612"/>
            <a:ext cx="798002" cy="1342666"/>
          </a:xfrm>
          <a:custGeom>
            <a:avLst/>
            <a:gdLst>
              <a:gd name="connsiteX0" fmla="*/ 0 w 580242"/>
              <a:gd name="connsiteY0" fmla="*/ 0 h 759551"/>
              <a:gd name="connsiteX1" fmla="*/ 156104 w 580242"/>
              <a:gd name="connsiteY1" fmla="*/ 0 h 759551"/>
              <a:gd name="connsiteX2" fmla="*/ 236478 w 580242"/>
              <a:gd name="connsiteY2" fmla="*/ 46379 h 759551"/>
              <a:gd name="connsiteX3" fmla="*/ 567689 w 580242"/>
              <a:gd name="connsiteY3" fmla="*/ 620169 h 759551"/>
              <a:gd name="connsiteX4" fmla="*/ 487314 w 580242"/>
              <a:gd name="connsiteY4" fmla="*/ 759551 h 759551"/>
              <a:gd name="connsiteX5" fmla="*/ 341286 w 580242"/>
              <a:gd name="connsiteY5" fmla="*/ 759551 h 759551"/>
              <a:gd name="connsiteX6" fmla="*/ 0 w 580242"/>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242" h="759551">
                <a:moveTo>
                  <a:pt x="0" y="0"/>
                </a:moveTo>
                <a:lnTo>
                  <a:pt x="156104" y="0"/>
                </a:lnTo>
                <a:cubicBezTo>
                  <a:pt x="189128" y="0"/>
                  <a:pt x="219966" y="17726"/>
                  <a:pt x="236478" y="46379"/>
                </a:cubicBezTo>
                <a:lnTo>
                  <a:pt x="567689" y="620169"/>
                </a:lnTo>
                <a:cubicBezTo>
                  <a:pt x="603384" y="682090"/>
                  <a:pt x="558704" y="759551"/>
                  <a:pt x="487314"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1" name="Freeform: Shape 30">
            <a:extLst>
              <a:ext uri="{FF2B5EF4-FFF2-40B4-BE49-F238E27FC236}">
                <a16:creationId xmlns:a16="http://schemas.microsoft.com/office/drawing/2014/main" id="{254EB47C-BD49-DA68-5A61-A45CF39DBBD7}"/>
              </a:ext>
            </a:extLst>
          </p:cNvPr>
          <p:cNvSpPr/>
          <p:nvPr/>
        </p:nvSpPr>
        <p:spPr>
          <a:xfrm>
            <a:off x="5179444" y="6728754"/>
            <a:ext cx="987894" cy="1342666"/>
          </a:xfrm>
          <a:custGeom>
            <a:avLst/>
            <a:gdLst>
              <a:gd name="connsiteX0" fmla="*/ 424139 w 718316"/>
              <a:gd name="connsiteY0" fmla="*/ 0 h 759551"/>
              <a:gd name="connsiteX1" fmla="*/ 718316 w 718316"/>
              <a:gd name="connsiteY1" fmla="*/ 0 h 759551"/>
              <a:gd name="connsiteX2" fmla="*/ 377030 w 718316"/>
              <a:gd name="connsiteY2" fmla="*/ 759551 h 759551"/>
              <a:gd name="connsiteX3" fmla="*/ 92928 w 718316"/>
              <a:gd name="connsiteY3" fmla="*/ 759551 h 759551"/>
              <a:gd name="connsiteX4" fmla="*/ 12554 w 718316"/>
              <a:gd name="connsiteY4" fmla="*/ 620171 h 759551"/>
              <a:gd name="connsiteX5" fmla="*/ 343765 w 718316"/>
              <a:gd name="connsiteY5" fmla="*/ 46380 h 759551"/>
              <a:gd name="connsiteX6" fmla="*/ 424139 w 71831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316" h="759551">
                <a:moveTo>
                  <a:pt x="424139" y="0"/>
                </a:moveTo>
                <a:lnTo>
                  <a:pt x="718316" y="0"/>
                </a:lnTo>
                <a:lnTo>
                  <a:pt x="377030" y="759551"/>
                </a:lnTo>
                <a:lnTo>
                  <a:pt x="92928" y="759551"/>
                </a:lnTo>
                <a:cubicBezTo>
                  <a:pt x="21538" y="759551"/>
                  <a:pt x="-23141" y="682090"/>
                  <a:pt x="12554" y="620171"/>
                </a:cubicBezTo>
                <a:lnTo>
                  <a:pt x="343765" y="46380"/>
                </a:lnTo>
                <a:cubicBezTo>
                  <a:pt x="360277" y="17727"/>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2" name="Freeform: Shape 31">
            <a:extLst>
              <a:ext uri="{FF2B5EF4-FFF2-40B4-BE49-F238E27FC236}">
                <a16:creationId xmlns:a16="http://schemas.microsoft.com/office/drawing/2014/main" id="{3E21C208-3578-128B-AA61-62AF639B2D9D}"/>
              </a:ext>
            </a:extLst>
          </p:cNvPr>
          <p:cNvSpPr/>
          <p:nvPr/>
        </p:nvSpPr>
        <p:spPr>
          <a:xfrm>
            <a:off x="9689515" y="6728754"/>
            <a:ext cx="962203" cy="1342666"/>
          </a:xfrm>
          <a:custGeom>
            <a:avLst/>
            <a:gdLst>
              <a:gd name="connsiteX0" fmla="*/ 0 w 699636"/>
              <a:gd name="connsiteY0" fmla="*/ 0 h 759551"/>
              <a:gd name="connsiteX1" fmla="*/ 275497 w 699636"/>
              <a:gd name="connsiteY1" fmla="*/ 0 h 759551"/>
              <a:gd name="connsiteX2" fmla="*/ 355872 w 699636"/>
              <a:gd name="connsiteY2" fmla="*/ 46380 h 759551"/>
              <a:gd name="connsiteX3" fmla="*/ 687083 w 699636"/>
              <a:gd name="connsiteY3" fmla="*/ 620171 h 759551"/>
              <a:gd name="connsiteX4" fmla="*/ 606708 w 699636"/>
              <a:gd name="connsiteY4" fmla="*/ 759551 h 759551"/>
              <a:gd name="connsiteX5" fmla="*/ 341286 w 699636"/>
              <a:gd name="connsiteY5" fmla="*/ 759551 h 759551"/>
              <a:gd name="connsiteX6" fmla="*/ 0 w 69963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636" h="759551">
                <a:moveTo>
                  <a:pt x="0" y="0"/>
                </a:moveTo>
                <a:lnTo>
                  <a:pt x="275497" y="0"/>
                </a:lnTo>
                <a:cubicBezTo>
                  <a:pt x="308521" y="0"/>
                  <a:pt x="339360" y="17727"/>
                  <a:pt x="355872" y="46380"/>
                </a:cubicBezTo>
                <a:lnTo>
                  <a:pt x="687083" y="620171"/>
                </a:lnTo>
                <a:cubicBezTo>
                  <a:pt x="722778" y="682090"/>
                  <a:pt x="678098" y="759551"/>
                  <a:pt x="606708"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3" name="Freeform: Shape 32">
            <a:extLst>
              <a:ext uri="{FF2B5EF4-FFF2-40B4-BE49-F238E27FC236}">
                <a16:creationId xmlns:a16="http://schemas.microsoft.com/office/drawing/2014/main" id="{BC1BC75B-9510-11E5-B34F-68019C15E349}"/>
              </a:ext>
            </a:extLst>
          </p:cNvPr>
          <p:cNvSpPr/>
          <p:nvPr/>
        </p:nvSpPr>
        <p:spPr>
          <a:xfrm>
            <a:off x="4432724" y="8377469"/>
            <a:ext cx="1158256" cy="1356399"/>
          </a:xfrm>
          <a:custGeom>
            <a:avLst/>
            <a:gdLst>
              <a:gd name="connsiteX0" fmla="*/ 428510 w 842190"/>
              <a:gd name="connsiteY0" fmla="*/ 0 h 767320"/>
              <a:gd name="connsiteX1" fmla="*/ 842190 w 842190"/>
              <a:gd name="connsiteY1" fmla="*/ 0 h 767320"/>
              <a:gd name="connsiteX2" fmla="*/ 497413 w 842190"/>
              <a:gd name="connsiteY2" fmla="*/ 767320 h 767320"/>
              <a:gd name="connsiteX3" fmla="*/ 92928 w 842190"/>
              <a:gd name="connsiteY3" fmla="*/ 767320 h 767320"/>
              <a:gd name="connsiteX4" fmla="*/ 12554 w 842190"/>
              <a:gd name="connsiteY4" fmla="*/ 627940 h 767320"/>
              <a:gd name="connsiteX5" fmla="*/ 348135 w 842190"/>
              <a:gd name="connsiteY5" fmla="*/ 46379 h 767320"/>
              <a:gd name="connsiteX6" fmla="*/ 428510 w 842190"/>
              <a:gd name="connsiteY6"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190" h="767320">
                <a:moveTo>
                  <a:pt x="428510" y="0"/>
                </a:moveTo>
                <a:lnTo>
                  <a:pt x="842190" y="0"/>
                </a:lnTo>
                <a:lnTo>
                  <a:pt x="497413" y="767320"/>
                </a:lnTo>
                <a:lnTo>
                  <a:pt x="92928" y="767320"/>
                </a:lnTo>
                <a:cubicBezTo>
                  <a:pt x="21538" y="767320"/>
                  <a:pt x="-23141" y="689859"/>
                  <a:pt x="12554" y="627940"/>
                </a:cubicBezTo>
                <a:lnTo>
                  <a:pt x="348135" y="46379"/>
                </a:lnTo>
                <a:cubicBezTo>
                  <a:pt x="364647" y="17726"/>
                  <a:pt x="395243" y="0"/>
                  <a:pt x="428510"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4" name="Freeform: Shape 33">
            <a:extLst>
              <a:ext uri="{FF2B5EF4-FFF2-40B4-BE49-F238E27FC236}">
                <a16:creationId xmlns:a16="http://schemas.microsoft.com/office/drawing/2014/main" id="{F6CA96CA-DB37-7D13-94E3-4AC4733DB24A}"/>
              </a:ext>
            </a:extLst>
          </p:cNvPr>
          <p:cNvSpPr/>
          <p:nvPr/>
        </p:nvSpPr>
        <p:spPr>
          <a:xfrm>
            <a:off x="10265869" y="8377469"/>
            <a:ext cx="1132899" cy="1356399"/>
          </a:xfrm>
          <a:custGeom>
            <a:avLst/>
            <a:gdLst>
              <a:gd name="connsiteX0" fmla="*/ 0 w 823752"/>
              <a:gd name="connsiteY0" fmla="*/ 0 h 767320"/>
              <a:gd name="connsiteX1" fmla="*/ 394999 w 823752"/>
              <a:gd name="connsiteY1" fmla="*/ 0 h 767320"/>
              <a:gd name="connsiteX2" fmla="*/ 475374 w 823752"/>
              <a:gd name="connsiteY2" fmla="*/ 46379 h 767320"/>
              <a:gd name="connsiteX3" fmla="*/ 475616 w 823752"/>
              <a:gd name="connsiteY3" fmla="*/ 46379 h 767320"/>
              <a:gd name="connsiteX4" fmla="*/ 811198 w 823752"/>
              <a:gd name="connsiteY4" fmla="*/ 627940 h 767320"/>
              <a:gd name="connsiteX5" fmla="*/ 730824 w 823752"/>
              <a:gd name="connsiteY5" fmla="*/ 767320 h 767320"/>
              <a:gd name="connsiteX6" fmla="*/ 344777 w 823752"/>
              <a:gd name="connsiteY6" fmla="*/ 767320 h 767320"/>
              <a:gd name="connsiteX7" fmla="*/ 0 w 823752"/>
              <a:gd name="connsiteY7"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752" h="767320">
                <a:moveTo>
                  <a:pt x="0" y="0"/>
                </a:moveTo>
                <a:lnTo>
                  <a:pt x="394999" y="0"/>
                </a:lnTo>
                <a:cubicBezTo>
                  <a:pt x="428023" y="0"/>
                  <a:pt x="458862" y="17726"/>
                  <a:pt x="475374" y="46379"/>
                </a:cubicBezTo>
                <a:lnTo>
                  <a:pt x="475616" y="46379"/>
                </a:lnTo>
                <a:lnTo>
                  <a:pt x="811198" y="627940"/>
                </a:lnTo>
                <a:cubicBezTo>
                  <a:pt x="846893" y="689859"/>
                  <a:pt x="802214" y="767320"/>
                  <a:pt x="730824" y="767320"/>
                </a:cubicBezTo>
                <a:lnTo>
                  <a:pt x="344777" y="76732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5" name="Freeform: Shape 34">
            <a:extLst>
              <a:ext uri="{FF2B5EF4-FFF2-40B4-BE49-F238E27FC236}">
                <a16:creationId xmlns:a16="http://schemas.microsoft.com/office/drawing/2014/main" id="{76D20AC9-707E-04B7-13DC-F73B8A9FEEAC}"/>
              </a:ext>
            </a:extLst>
          </p:cNvPr>
          <p:cNvSpPr/>
          <p:nvPr/>
        </p:nvSpPr>
        <p:spPr>
          <a:xfrm>
            <a:off x="7320196" y="3052335"/>
            <a:ext cx="1216459" cy="378566"/>
          </a:xfrm>
          <a:custGeom>
            <a:avLst/>
            <a:gdLst>
              <a:gd name="connsiteX0" fmla="*/ 788284 w 884510"/>
              <a:gd name="connsiteY0" fmla="*/ 0 h 214156"/>
              <a:gd name="connsiteX1" fmla="*/ 884510 w 884510"/>
              <a:gd name="connsiteY1" fmla="*/ 214156 h 214156"/>
              <a:gd name="connsiteX2" fmla="*/ 0 w 884510"/>
              <a:gd name="connsiteY2" fmla="*/ 214156 h 214156"/>
              <a:gd name="connsiteX3" fmla="*/ 90267 w 884510"/>
              <a:gd name="connsiteY3" fmla="*/ 13262 h 214156"/>
              <a:gd name="connsiteX4" fmla="*/ 104151 w 884510"/>
              <a:gd name="connsiteY4" fmla="*/ 27466 h 214156"/>
              <a:gd name="connsiteX5" fmla="*/ 151847 w 884510"/>
              <a:gd name="connsiteY5" fmla="*/ 40537 h 214156"/>
              <a:gd name="connsiteX6" fmla="*/ 713740 w 884510"/>
              <a:gd name="connsiteY6" fmla="*/ 40537 h 214156"/>
              <a:gd name="connsiteX7" fmla="*/ 761436 w 884510"/>
              <a:gd name="connsiteY7" fmla="*/ 27466 h 214156"/>
              <a:gd name="connsiteX8" fmla="*/ 788284 w 884510"/>
              <a:gd name="connsiteY8" fmla="*/ 0 h 2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510" h="214156">
                <a:moveTo>
                  <a:pt x="788284" y="0"/>
                </a:moveTo>
                <a:lnTo>
                  <a:pt x="884510" y="214156"/>
                </a:lnTo>
                <a:lnTo>
                  <a:pt x="0" y="214156"/>
                </a:lnTo>
                <a:lnTo>
                  <a:pt x="90267" y="13262"/>
                </a:lnTo>
                <a:lnTo>
                  <a:pt x="104151" y="27466"/>
                </a:lnTo>
                <a:cubicBezTo>
                  <a:pt x="117822" y="35696"/>
                  <a:pt x="134000" y="40537"/>
                  <a:pt x="151847" y="40537"/>
                </a:cubicBezTo>
                <a:lnTo>
                  <a:pt x="713740" y="40537"/>
                </a:lnTo>
                <a:cubicBezTo>
                  <a:pt x="731588" y="40537"/>
                  <a:pt x="747766" y="35696"/>
                  <a:pt x="761436" y="27466"/>
                </a:cubicBezTo>
                <a:lnTo>
                  <a:pt x="788284"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6" name="Freeform: Shape 35">
            <a:extLst>
              <a:ext uri="{FF2B5EF4-FFF2-40B4-BE49-F238E27FC236}">
                <a16:creationId xmlns:a16="http://schemas.microsoft.com/office/drawing/2014/main" id="{377AA958-BCE8-2D1D-F5A1-7EA4E269F3F7}"/>
              </a:ext>
            </a:extLst>
          </p:cNvPr>
          <p:cNvSpPr/>
          <p:nvPr/>
        </p:nvSpPr>
        <p:spPr>
          <a:xfrm>
            <a:off x="6743841" y="4773564"/>
            <a:ext cx="2369167" cy="306047"/>
          </a:xfrm>
          <a:custGeom>
            <a:avLst/>
            <a:gdLst>
              <a:gd name="connsiteX0" fmla="*/ 77792 w 1722666"/>
              <a:gd name="connsiteY0" fmla="*/ 0 h 173132"/>
              <a:gd name="connsiteX1" fmla="*/ 1644874 w 1722666"/>
              <a:gd name="connsiteY1" fmla="*/ 0 h 173132"/>
              <a:gd name="connsiteX2" fmla="*/ 1722666 w 1722666"/>
              <a:gd name="connsiteY2" fmla="*/ 173132 h 173132"/>
              <a:gd name="connsiteX3" fmla="*/ 0 w 1722666"/>
              <a:gd name="connsiteY3" fmla="*/ 173132 h 173132"/>
              <a:gd name="connsiteX4" fmla="*/ 77792 w 1722666"/>
              <a:gd name="connsiteY4" fmla="*/ 0 h 17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666" h="173132">
                <a:moveTo>
                  <a:pt x="77792" y="0"/>
                </a:moveTo>
                <a:lnTo>
                  <a:pt x="1644874" y="0"/>
                </a:lnTo>
                <a:lnTo>
                  <a:pt x="1722666" y="173132"/>
                </a:lnTo>
                <a:lnTo>
                  <a:pt x="0" y="173132"/>
                </a:lnTo>
                <a:lnTo>
                  <a:pt x="7779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7" name="Freeform: Shape 36">
            <a:extLst>
              <a:ext uri="{FF2B5EF4-FFF2-40B4-BE49-F238E27FC236}">
                <a16:creationId xmlns:a16="http://schemas.microsoft.com/office/drawing/2014/main" id="{A93891E4-B4EF-C608-B579-33D192EF611F}"/>
              </a:ext>
            </a:extLst>
          </p:cNvPr>
          <p:cNvSpPr/>
          <p:nvPr/>
        </p:nvSpPr>
        <p:spPr>
          <a:xfrm>
            <a:off x="6167336" y="6422279"/>
            <a:ext cx="3522178" cy="306477"/>
          </a:xfrm>
          <a:custGeom>
            <a:avLst/>
            <a:gdLst>
              <a:gd name="connsiteX0" fmla="*/ 77902 w 2561042"/>
              <a:gd name="connsiteY0" fmla="*/ 0 h 173375"/>
              <a:gd name="connsiteX1" fmla="*/ 2483140 w 2561042"/>
              <a:gd name="connsiteY1" fmla="*/ 0 h 173375"/>
              <a:gd name="connsiteX2" fmla="*/ 2561042 w 2561042"/>
              <a:gd name="connsiteY2" fmla="*/ 173375 h 173375"/>
              <a:gd name="connsiteX3" fmla="*/ 0 w 2561042"/>
              <a:gd name="connsiteY3" fmla="*/ 173375 h 173375"/>
              <a:gd name="connsiteX4" fmla="*/ 77902 w 2561042"/>
              <a:gd name="connsiteY4" fmla="*/ 0 h 17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042" h="173375">
                <a:moveTo>
                  <a:pt x="77902" y="0"/>
                </a:moveTo>
                <a:lnTo>
                  <a:pt x="2483140" y="0"/>
                </a:lnTo>
                <a:lnTo>
                  <a:pt x="2561042" y="173375"/>
                </a:lnTo>
                <a:lnTo>
                  <a:pt x="0" y="173375"/>
                </a:lnTo>
                <a:lnTo>
                  <a:pt x="7790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8" name="Freeform: Shape 37">
            <a:extLst>
              <a:ext uri="{FF2B5EF4-FFF2-40B4-BE49-F238E27FC236}">
                <a16:creationId xmlns:a16="http://schemas.microsoft.com/office/drawing/2014/main" id="{A046E16B-BF63-2E6F-F877-19F7C9B9925F}"/>
              </a:ext>
            </a:extLst>
          </p:cNvPr>
          <p:cNvSpPr/>
          <p:nvPr/>
        </p:nvSpPr>
        <p:spPr>
          <a:xfrm>
            <a:off x="5590980" y="8071422"/>
            <a:ext cx="4674889" cy="306049"/>
          </a:xfrm>
          <a:custGeom>
            <a:avLst/>
            <a:gdLst>
              <a:gd name="connsiteX0" fmla="*/ 77793 w 3399200"/>
              <a:gd name="connsiteY0" fmla="*/ 0 h 173133"/>
              <a:gd name="connsiteX1" fmla="*/ 3321407 w 3399200"/>
              <a:gd name="connsiteY1" fmla="*/ 0 h 173133"/>
              <a:gd name="connsiteX2" fmla="*/ 3399200 w 3399200"/>
              <a:gd name="connsiteY2" fmla="*/ 173133 h 173133"/>
              <a:gd name="connsiteX3" fmla="*/ 0 w 3399200"/>
              <a:gd name="connsiteY3" fmla="*/ 173133 h 173133"/>
              <a:gd name="connsiteX4" fmla="*/ 77793 w 3399200"/>
              <a:gd name="connsiteY4" fmla="*/ 0 h 17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9200" h="173133">
                <a:moveTo>
                  <a:pt x="77793" y="0"/>
                </a:moveTo>
                <a:lnTo>
                  <a:pt x="3321407" y="0"/>
                </a:lnTo>
                <a:lnTo>
                  <a:pt x="3399200" y="173133"/>
                </a:lnTo>
                <a:lnTo>
                  <a:pt x="0" y="173133"/>
                </a:lnTo>
                <a:lnTo>
                  <a:pt x="77793"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63" name="Star: 5 Points 62">
            <a:extLst>
              <a:ext uri="{FF2B5EF4-FFF2-40B4-BE49-F238E27FC236}">
                <a16:creationId xmlns:a16="http://schemas.microsoft.com/office/drawing/2014/main" id="{870FE450-A72F-D7D9-450A-AE49A3540922}"/>
              </a:ext>
            </a:extLst>
          </p:cNvPr>
          <p:cNvSpPr/>
          <p:nvPr/>
        </p:nvSpPr>
        <p:spPr>
          <a:xfrm>
            <a:off x="7696200" y="2247900"/>
            <a:ext cx="444903" cy="378566"/>
          </a:xfrm>
          <a:prstGeom prst="star5">
            <a:avLst/>
          </a:prstGeom>
          <a:solidFill>
            <a:srgbClr val="F9D54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Connector: Elbow 66">
            <a:extLst>
              <a:ext uri="{FF2B5EF4-FFF2-40B4-BE49-F238E27FC236}">
                <a16:creationId xmlns:a16="http://schemas.microsoft.com/office/drawing/2014/main" id="{45E0169A-EEBE-3BD0-4AA3-4DAC61F91EEB}"/>
              </a:ext>
            </a:extLst>
          </p:cNvPr>
          <p:cNvCxnSpPr>
            <a:cxnSpLocks/>
            <a:stCxn id="28" idx="3"/>
            <a:endCxn id="34" idx="4"/>
          </p:cNvCxnSpPr>
          <p:nvPr/>
        </p:nvCxnSpPr>
        <p:spPr>
          <a:xfrm>
            <a:off x="9153040" y="4527179"/>
            <a:ext cx="2228463" cy="4960306"/>
          </a:xfrm>
          <a:prstGeom prst="bentConnector3">
            <a:avLst>
              <a:gd name="adj1" fmla="val 11730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618F2A3-EAD9-C109-DDC1-C1D6E61F6E10}"/>
              </a:ext>
            </a:extLst>
          </p:cNvPr>
          <p:cNvCxnSpPr>
            <a:cxnSpLocks/>
          </p:cNvCxnSpPr>
          <p:nvPr/>
        </p:nvCxnSpPr>
        <p:spPr>
          <a:xfrm flipV="1">
            <a:off x="6172200" y="8039100"/>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3881311-B79B-33CE-C972-24D506D0D795}"/>
              </a:ext>
            </a:extLst>
          </p:cNvPr>
          <p:cNvCxnSpPr>
            <a:cxnSpLocks/>
          </p:cNvCxnSpPr>
          <p:nvPr/>
        </p:nvCxnSpPr>
        <p:spPr>
          <a:xfrm flipV="1">
            <a:off x="9689514" y="8033946"/>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13C1844-2308-C040-EEE5-58CD9E1B1F04}"/>
              </a:ext>
            </a:extLst>
          </p:cNvPr>
          <p:cNvCxnSpPr>
            <a:cxnSpLocks/>
          </p:cNvCxnSpPr>
          <p:nvPr/>
        </p:nvCxnSpPr>
        <p:spPr>
          <a:xfrm flipV="1">
            <a:off x="6622755" y="6390385"/>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2E34631-3EA3-FA1D-0CD7-ADC3FEA7A669}"/>
              </a:ext>
            </a:extLst>
          </p:cNvPr>
          <p:cNvCxnSpPr>
            <a:cxnSpLocks/>
          </p:cNvCxnSpPr>
          <p:nvPr/>
        </p:nvCxnSpPr>
        <p:spPr>
          <a:xfrm flipV="1">
            <a:off x="9296400" y="6390384"/>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FBEF56E-19BB-9584-88C2-0EBBE2757BA0}"/>
              </a:ext>
            </a:extLst>
          </p:cNvPr>
          <p:cNvCxnSpPr>
            <a:cxnSpLocks/>
          </p:cNvCxnSpPr>
          <p:nvPr/>
        </p:nvCxnSpPr>
        <p:spPr>
          <a:xfrm flipV="1">
            <a:off x="6990526"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123EDBB-795A-6678-9F7A-A7EA85534865}"/>
              </a:ext>
            </a:extLst>
          </p:cNvPr>
          <p:cNvCxnSpPr>
            <a:cxnSpLocks/>
          </p:cNvCxnSpPr>
          <p:nvPr/>
        </p:nvCxnSpPr>
        <p:spPr>
          <a:xfrm flipV="1">
            <a:off x="8739829"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6B841BC-8C45-B8A4-6643-A1A1FC22E64A}"/>
              </a:ext>
            </a:extLst>
          </p:cNvPr>
          <p:cNvCxnSpPr>
            <a:cxnSpLocks/>
          </p:cNvCxnSpPr>
          <p:nvPr/>
        </p:nvCxnSpPr>
        <p:spPr>
          <a:xfrm flipV="1">
            <a:off x="7543800" y="3092531"/>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F352306-7192-A4A6-8630-068613B12CA3}"/>
              </a:ext>
            </a:extLst>
          </p:cNvPr>
          <p:cNvCxnSpPr>
            <a:cxnSpLocks/>
          </p:cNvCxnSpPr>
          <p:nvPr/>
        </p:nvCxnSpPr>
        <p:spPr>
          <a:xfrm flipV="1">
            <a:off x="8265156" y="3089349"/>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02DAC8-8261-DC62-0CB1-A8EBF24A3AEA}"/>
              </a:ext>
            </a:extLst>
          </p:cNvPr>
          <p:cNvPicPr>
            <a:picLocks noChangeAspect="1"/>
          </p:cNvPicPr>
          <p:nvPr/>
        </p:nvPicPr>
        <p:blipFill>
          <a:blip r:embed="rId8"/>
          <a:stretch>
            <a:fillRect/>
          </a:stretch>
        </p:blipFill>
        <p:spPr>
          <a:xfrm>
            <a:off x="0" y="1333500"/>
            <a:ext cx="18533089" cy="91015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3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9"/>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6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19842</TotalTime>
  <Words>1636</Words>
  <Application>Microsoft Office PowerPoint</Application>
  <PresentationFormat>Custom</PresentationFormat>
  <Paragraphs>170</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Segoe UI Black</vt:lpstr>
      <vt:lpstr>DM Sans</vt:lpstr>
      <vt:lpstr>Calibri</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Diagonal Blocks 10 Slides You Need By Guy Kawasaki Pitch Deck Presentation</dc:title>
  <cp:lastModifiedBy>Todd House</cp:lastModifiedBy>
  <cp:revision>41</cp:revision>
  <dcterms:created xsi:type="dcterms:W3CDTF">2006-08-16T00:00:00Z</dcterms:created>
  <dcterms:modified xsi:type="dcterms:W3CDTF">2025-11-19T15:48:34Z</dcterms:modified>
  <dc:identifier>DAG3SB3J5Ww</dc:identifier>
</cp:coreProperties>
</file>